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0"/>
    <p:sldId id="257" r:id="rId131"/>
    <p:sldId id="258" r:id="rId132"/>
    <p:sldId id="259" r:id="rId133"/>
    <p:sldId id="260" r:id="rId134"/>
    <p:sldId id="261" r:id="rId135"/>
    <p:sldId id="262" r:id="rId136"/>
    <p:sldId id="263" r:id="rId137"/>
    <p:sldId id="264" r:id="rId138"/>
    <p:sldId id="265" r:id="rId139"/>
    <p:sldId id="266" r:id="rId140"/>
    <p:sldId id="267" r:id="rId141"/>
    <p:sldId id="268" r:id="rId142"/>
    <p:sldId id="269" r:id="rId143"/>
    <p:sldId id="270" r:id="rId144"/>
    <p:sldId id="271" r:id="rId145"/>
    <p:sldId id="272" r:id="rId146"/>
    <p:sldId id="273" r:id="rId147"/>
    <p:sldId id="274" r:id="rId148"/>
    <p:sldId id="275" r:id="rId149"/>
    <p:sldId id="276" r:id="rId150"/>
    <p:sldId id="277" r:id="rId151"/>
    <p:sldId id="278" r:id="rId152"/>
    <p:sldId id="279" r:id="rId153"/>
    <p:sldId id="280" r:id="rId154"/>
    <p:sldId id="281" r:id="rId1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Garet ExtraBold" charset="1" panose="00000000000000000000"/>
      <p:regular r:id="rId12"/>
    </p:embeddedFont>
    <p:embeddedFont>
      <p:font typeface="Garet ExtraBold Bold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Aileron" charset="1" panose="00000500000000000000"/>
      <p:regular r:id="rId38"/>
    </p:embeddedFont>
    <p:embeddedFont>
      <p:font typeface="Aileron Bold" charset="1" panose="00000800000000000000"/>
      <p:regular r:id="rId39"/>
    </p:embeddedFont>
    <p:embeddedFont>
      <p:font typeface="Aileron Italics" charset="1" panose="00000500000000000000"/>
      <p:regular r:id="rId40"/>
    </p:embeddedFont>
    <p:embeddedFont>
      <p:font typeface="Aileron Bold Italics" charset="1" panose="00000800000000000000"/>
      <p:regular r:id="rId41"/>
    </p:embeddedFont>
    <p:embeddedFont>
      <p:font typeface="Aileron Thin" charset="1" panose="00000300000000000000"/>
      <p:regular r:id="rId42"/>
    </p:embeddedFont>
    <p:embeddedFont>
      <p:font typeface="Aileron Thin Italics" charset="1" panose="00000300000000000000"/>
      <p:regular r:id="rId43"/>
    </p:embeddedFont>
    <p:embeddedFont>
      <p:font typeface="Aileron Light" charset="1" panose="00000400000000000000"/>
      <p:regular r:id="rId44"/>
    </p:embeddedFont>
    <p:embeddedFont>
      <p:font typeface="Aileron Light Italics" charset="1" panose="00000400000000000000"/>
      <p:regular r:id="rId45"/>
    </p:embeddedFont>
    <p:embeddedFont>
      <p:font typeface="Aileron Ultra-Bold" charset="1" panose="00000A00000000000000"/>
      <p:regular r:id="rId46"/>
    </p:embeddedFont>
    <p:embeddedFont>
      <p:font typeface="Aileron Ultra-Bold Italics" charset="1" panose="00000A00000000000000"/>
      <p:regular r:id="rId47"/>
    </p:embeddedFont>
    <p:embeddedFont>
      <p:font typeface="Aileron Heavy" charset="1" panose="00000A00000000000000"/>
      <p:regular r:id="rId48"/>
    </p:embeddedFont>
    <p:embeddedFont>
      <p:font typeface="Aileron Heavy Italics" charset="1" panose="00000A00000000000000"/>
      <p:regular r:id="rId49"/>
    </p:embeddedFont>
    <p:embeddedFont>
      <p:font typeface="Nunito" charset="1" panose="00000500000000000000"/>
      <p:regular r:id="rId50"/>
    </p:embeddedFont>
    <p:embeddedFont>
      <p:font typeface="Nunito Bold" charset="1" panose="00000800000000000000"/>
      <p:regular r:id="rId51"/>
    </p:embeddedFont>
    <p:embeddedFont>
      <p:font typeface="Nunito Bold Italics" charset="1" panose="00000000000000000000"/>
      <p:regular r:id="rId52"/>
    </p:embeddedFont>
    <p:embeddedFont>
      <p:font typeface="Nunito Light" charset="1" panose="00000400000000000000"/>
      <p:regular r:id="rId53"/>
    </p:embeddedFont>
    <p:embeddedFont>
      <p:font typeface="Nunito Heavy" charset="1" panose="00000000000000000000"/>
      <p:regular r:id="rId54"/>
    </p:embeddedFont>
    <p:embeddedFont>
      <p:font typeface="Nunito Heavy Italics" charset="1" panose="00000000000000000000"/>
      <p:regular r:id="rId55"/>
    </p:embeddedFont>
    <p:embeddedFont>
      <p:font typeface="Now" charset="1" panose="00000500000000000000"/>
      <p:regular r:id="rId56"/>
    </p:embeddedFont>
    <p:embeddedFont>
      <p:font typeface="Now Bold" charset="1" panose="00000800000000000000"/>
      <p:regular r:id="rId57"/>
    </p:embeddedFont>
    <p:embeddedFont>
      <p:font typeface="Now Thin" charset="1" panose="00000300000000000000"/>
      <p:regular r:id="rId58"/>
    </p:embeddedFont>
    <p:embeddedFont>
      <p:font typeface="Now Light" charset="1" panose="00000400000000000000"/>
      <p:regular r:id="rId59"/>
    </p:embeddedFont>
    <p:embeddedFont>
      <p:font typeface="Now Medium" charset="1" panose="00000600000000000000"/>
      <p:regular r:id="rId60"/>
    </p:embeddedFont>
    <p:embeddedFont>
      <p:font typeface="Now Heavy" charset="1" panose="00000A00000000000000"/>
      <p:regular r:id="rId61"/>
    </p:embeddedFont>
    <p:embeddedFont>
      <p:font typeface="Open Sauce" charset="1" panose="00000500000000000000"/>
      <p:regular r:id="rId62"/>
    </p:embeddedFont>
    <p:embeddedFont>
      <p:font typeface="Open Sauce Bold" charset="1" panose="00000800000000000000"/>
      <p:regular r:id="rId63"/>
    </p:embeddedFont>
    <p:embeddedFont>
      <p:font typeface="Open Sauce Italics" charset="1" panose="00000500000000000000"/>
      <p:regular r:id="rId64"/>
    </p:embeddedFont>
    <p:embeddedFont>
      <p:font typeface="Open Sauce Bold Italics" charset="1" panose="00000800000000000000"/>
      <p:regular r:id="rId65"/>
    </p:embeddedFont>
    <p:embeddedFont>
      <p:font typeface="Open Sauce Light" charset="1" panose="00000400000000000000"/>
      <p:regular r:id="rId66"/>
    </p:embeddedFont>
    <p:embeddedFont>
      <p:font typeface="Open Sauce Light Italics" charset="1" panose="00000400000000000000"/>
      <p:regular r:id="rId67"/>
    </p:embeddedFont>
    <p:embeddedFont>
      <p:font typeface="Open Sauce Medium" charset="1" panose="00000600000000000000"/>
      <p:regular r:id="rId68"/>
    </p:embeddedFont>
    <p:embeddedFont>
      <p:font typeface="Open Sauce Medium Italics" charset="1" panose="00000600000000000000"/>
      <p:regular r:id="rId69"/>
    </p:embeddedFont>
    <p:embeddedFont>
      <p:font typeface="Open Sauce Semi-Bold" charset="1" panose="00000700000000000000"/>
      <p:regular r:id="rId70"/>
    </p:embeddedFont>
    <p:embeddedFont>
      <p:font typeface="Open Sauce Semi-Bold Italics" charset="1" panose="00000700000000000000"/>
      <p:regular r:id="rId71"/>
    </p:embeddedFont>
    <p:embeddedFont>
      <p:font typeface="Open Sauce Heavy" charset="1" panose="00000A00000000000000"/>
      <p:regular r:id="rId72"/>
    </p:embeddedFont>
    <p:embeddedFont>
      <p:font typeface="Open Sauce Heavy Italics" charset="1" panose="00000A00000000000000"/>
      <p:regular r:id="rId73"/>
    </p:embeddedFont>
    <p:embeddedFont>
      <p:font typeface="Barlow" charset="1" panose="00000500000000000000"/>
      <p:regular r:id="rId74"/>
    </p:embeddedFont>
    <p:embeddedFont>
      <p:font typeface="Barlow Bold" charset="1" panose="00000800000000000000"/>
      <p:regular r:id="rId75"/>
    </p:embeddedFont>
    <p:embeddedFont>
      <p:font typeface="Barlow Italics" charset="1" panose="00000500000000000000"/>
      <p:regular r:id="rId76"/>
    </p:embeddedFont>
    <p:embeddedFont>
      <p:font typeface="Barlow Bold Italics" charset="1" panose="00000800000000000000"/>
      <p:regular r:id="rId77"/>
    </p:embeddedFont>
    <p:embeddedFont>
      <p:font typeface="Barlow Thin" charset="1" panose="00000300000000000000"/>
      <p:regular r:id="rId78"/>
    </p:embeddedFont>
    <p:embeddedFont>
      <p:font typeface="Barlow Thin Italics" charset="1" panose="00000300000000000000"/>
      <p:regular r:id="rId79"/>
    </p:embeddedFont>
    <p:embeddedFont>
      <p:font typeface="Barlow Extra-Light" charset="1" panose="00000300000000000000"/>
      <p:regular r:id="rId80"/>
    </p:embeddedFont>
    <p:embeddedFont>
      <p:font typeface="Barlow Extra-Light Italics" charset="1" panose="00000300000000000000"/>
      <p:regular r:id="rId81"/>
    </p:embeddedFont>
    <p:embeddedFont>
      <p:font typeface="Barlow Light" charset="1" panose="00000400000000000000"/>
      <p:regular r:id="rId82"/>
    </p:embeddedFont>
    <p:embeddedFont>
      <p:font typeface="Barlow Light Italics" charset="1" panose="00000400000000000000"/>
      <p:regular r:id="rId83"/>
    </p:embeddedFont>
    <p:embeddedFont>
      <p:font typeface="Barlow Medium" charset="1" panose="00000600000000000000"/>
      <p:regular r:id="rId84"/>
    </p:embeddedFont>
    <p:embeddedFont>
      <p:font typeface="Barlow Medium Italics" charset="1" panose="00000600000000000000"/>
      <p:regular r:id="rId85"/>
    </p:embeddedFont>
    <p:embeddedFont>
      <p:font typeface="Barlow Semi-Bold" charset="1" panose="00000700000000000000"/>
      <p:regular r:id="rId86"/>
    </p:embeddedFont>
    <p:embeddedFont>
      <p:font typeface="Barlow Semi-Bold Italics" charset="1" panose="00000700000000000000"/>
      <p:regular r:id="rId87"/>
    </p:embeddedFont>
    <p:embeddedFont>
      <p:font typeface="Barlow Ultra-Bold" charset="1" panose="00000900000000000000"/>
      <p:regular r:id="rId88"/>
    </p:embeddedFont>
    <p:embeddedFont>
      <p:font typeface="Barlow Ultra-Bold Italics" charset="1" panose="00000900000000000000"/>
      <p:regular r:id="rId89"/>
    </p:embeddedFont>
    <p:embeddedFont>
      <p:font typeface="Barlow Heavy" charset="1" panose="00000A00000000000000"/>
      <p:regular r:id="rId90"/>
    </p:embeddedFont>
    <p:embeddedFont>
      <p:font typeface="Barlow Heavy Italics" charset="1" panose="00000A00000000000000"/>
      <p:regular r:id="rId91"/>
    </p:embeddedFont>
    <p:embeddedFont>
      <p:font typeface="Open Sans 1" charset="1" panose="020B0606030504020204"/>
      <p:regular r:id="rId92"/>
    </p:embeddedFont>
    <p:embeddedFont>
      <p:font typeface="Open Sans 1 Bold" charset="1" panose="020B0806030504020204"/>
      <p:regular r:id="rId93"/>
    </p:embeddedFont>
    <p:embeddedFont>
      <p:font typeface="Open Sans 1 Italics" charset="1" panose="020B0606030504020204"/>
      <p:regular r:id="rId94"/>
    </p:embeddedFont>
    <p:embeddedFont>
      <p:font typeface="Open Sans 1 Bold Italics" charset="1" panose="020B0806030504020204"/>
      <p:regular r:id="rId95"/>
    </p:embeddedFont>
    <p:embeddedFont>
      <p:font typeface="Open Sans 1 Light" charset="1" panose="020B0306030504020204"/>
      <p:regular r:id="rId96"/>
    </p:embeddedFont>
    <p:embeddedFont>
      <p:font typeface="Open Sans 1 Light Italics" charset="1" panose="020B0306030504020204"/>
      <p:regular r:id="rId97"/>
    </p:embeddedFont>
    <p:embeddedFont>
      <p:font typeface="Open Sans 1 Ultra-Bold" charset="1" panose="00000000000000000000"/>
      <p:regular r:id="rId98"/>
    </p:embeddedFont>
    <p:embeddedFont>
      <p:font typeface="Open Sans 1 Ultra-Bold Italics" charset="1" panose="00000000000000000000"/>
      <p:regular r:id="rId99"/>
    </p:embeddedFont>
    <p:embeddedFont>
      <p:font typeface="Open Sans 2" charset="1" panose="00000000000000000000"/>
      <p:regular r:id="rId100"/>
    </p:embeddedFont>
    <p:embeddedFont>
      <p:font typeface="Open Sans 2 Bold" charset="1" panose="00000000000000000000"/>
      <p:regular r:id="rId101"/>
    </p:embeddedFont>
    <p:embeddedFont>
      <p:font typeface="Open Sans 2 Italics" charset="1" panose="00000000000000000000"/>
      <p:regular r:id="rId102"/>
    </p:embeddedFont>
    <p:embeddedFont>
      <p:font typeface="Open Sans 2 Bold Italics" charset="1" panose="00000000000000000000"/>
      <p:regular r:id="rId103"/>
    </p:embeddedFont>
    <p:embeddedFont>
      <p:font typeface="Open Sans 2 Light" charset="1" panose="00000000000000000000"/>
      <p:regular r:id="rId104"/>
    </p:embeddedFont>
    <p:embeddedFont>
      <p:font typeface="Open Sans 2 Light Italics" charset="1" panose="00000000000000000000"/>
      <p:regular r:id="rId105"/>
    </p:embeddedFont>
    <p:embeddedFont>
      <p:font typeface="Open Sans 2 Medium" charset="1" panose="00000000000000000000"/>
      <p:regular r:id="rId106"/>
    </p:embeddedFont>
    <p:embeddedFont>
      <p:font typeface="Open Sans 2 Medium Italics" charset="1" panose="00000000000000000000"/>
      <p:regular r:id="rId107"/>
    </p:embeddedFont>
    <p:embeddedFont>
      <p:font typeface="Open Sans 2 Semi-Bold" charset="1" panose="00000000000000000000"/>
      <p:regular r:id="rId108"/>
    </p:embeddedFont>
    <p:embeddedFont>
      <p:font typeface="Open Sans 2 Semi-Bold Italics" charset="1" panose="00000000000000000000"/>
      <p:regular r:id="rId109"/>
    </p:embeddedFont>
    <p:embeddedFont>
      <p:font typeface="Open Sans 2 Ultra-Bold" charset="1" panose="00000000000000000000"/>
      <p:regular r:id="rId110"/>
    </p:embeddedFont>
    <p:embeddedFont>
      <p:font typeface="Open Sans 2 Ultra-Bold Italics" charset="1" panose="00000000000000000000"/>
      <p:regular r:id="rId111"/>
    </p:embeddedFont>
    <p:embeddedFont>
      <p:font typeface="Montserrat" charset="1" panose="00000500000000000000"/>
      <p:regular r:id="rId112"/>
    </p:embeddedFont>
    <p:embeddedFont>
      <p:font typeface="Montserrat Bold" charset="1" panose="00000800000000000000"/>
      <p:regular r:id="rId113"/>
    </p:embeddedFont>
    <p:embeddedFont>
      <p:font typeface="Montserrat Italics" charset="1" panose="00000500000000000000"/>
      <p:regular r:id="rId114"/>
    </p:embeddedFont>
    <p:embeddedFont>
      <p:font typeface="Montserrat Bold Italics" charset="1" panose="00000800000000000000"/>
      <p:regular r:id="rId115"/>
    </p:embeddedFont>
    <p:embeddedFont>
      <p:font typeface="Montserrat Thin" charset="1" panose="00000300000000000000"/>
      <p:regular r:id="rId116"/>
    </p:embeddedFont>
    <p:embeddedFont>
      <p:font typeface="Montserrat Thin Italics" charset="1" panose="00000300000000000000"/>
      <p:regular r:id="rId117"/>
    </p:embeddedFont>
    <p:embeddedFont>
      <p:font typeface="Montserrat Extra-Light" charset="1" panose="00000300000000000000"/>
      <p:regular r:id="rId118"/>
    </p:embeddedFont>
    <p:embeddedFont>
      <p:font typeface="Montserrat Extra-Light Italics" charset="1" panose="00000300000000000000"/>
      <p:regular r:id="rId119"/>
    </p:embeddedFont>
    <p:embeddedFont>
      <p:font typeface="Montserrat Light" charset="1" panose="00000400000000000000"/>
      <p:regular r:id="rId120"/>
    </p:embeddedFont>
    <p:embeddedFont>
      <p:font typeface="Montserrat Light Italics" charset="1" panose="00000400000000000000"/>
      <p:regular r:id="rId121"/>
    </p:embeddedFont>
    <p:embeddedFont>
      <p:font typeface="Montserrat Medium" charset="1" panose="00000600000000000000"/>
      <p:regular r:id="rId122"/>
    </p:embeddedFont>
    <p:embeddedFont>
      <p:font typeface="Montserrat Medium Italics" charset="1" panose="00000600000000000000"/>
      <p:regular r:id="rId123"/>
    </p:embeddedFont>
    <p:embeddedFont>
      <p:font typeface="Montserrat Semi-Bold" charset="1" panose="00000700000000000000"/>
      <p:regular r:id="rId124"/>
    </p:embeddedFont>
    <p:embeddedFont>
      <p:font typeface="Montserrat Semi-Bold Italics" charset="1" panose="00000700000000000000"/>
      <p:regular r:id="rId125"/>
    </p:embeddedFont>
    <p:embeddedFont>
      <p:font typeface="Montserrat Ultra-Bold" charset="1" panose="00000900000000000000"/>
      <p:regular r:id="rId126"/>
    </p:embeddedFont>
    <p:embeddedFont>
      <p:font typeface="Montserrat Ultra-Bold Italics" charset="1" panose="00000900000000000000"/>
      <p:regular r:id="rId127"/>
    </p:embeddedFont>
    <p:embeddedFont>
      <p:font typeface="Montserrat Heavy" charset="1" panose="00000A00000000000000"/>
      <p:regular r:id="rId128"/>
    </p:embeddedFont>
    <p:embeddedFont>
      <p:font typeface="Montserrat Heavy Italics" charset="1" panose="00000A00000000000000"/>
      <p:regular r:id="rId1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fonts/font103.fntdata" Type="http://schemas.openxmlformats.org/officeDocument/2006/relationships/font"/><Relationship Id="rId104" Target="fonts/font104.fntdata" Type="http://schemas.openxmlformats.org/officeDocument/2006/relationships/font"/><Relationship Id="rId105" Target="fonts/font105.fntdata" Type="http://schemas.openxmlformats.org/officeDocument/2006/relationships/font"/><Relationship Id="rId106" Target="fonts/font106.fntdata" Type="http://schemas.openxmlformats.org/officeDocument/2006/relationships/font"/><Relationship Id="rId107" Target="fonts/font107.fntdata" Type="http://schemas.openxmlformats.org/officeDocument/2006/relationships/font"/><Relationship Id="rId108" Target="fonts/font108.fntdata" Type="http://schemas.openxmlformats.org/officeDocument/2006/relationships/font"/><Relationship Id="rId109" Target="fonts/font109.fntdata" Type="http://schemas.openxmlformats.org/officeDocument/2006/relationships/font"/><Relationship Id="rId11" Target="fonts/font11.fntdata" Type="http://schemas.openxmlformats.org/officeDocument/2006/relationships/font"/><Relationship Id="rId110" Target="fonts/font110.fntdata" Type="http://schemas.openxmlformats.org/officeDocument/2006/relationships/font"/><Relationship Id="rId111" Target="fonts/font111.fntdata" Type="http://schemas.openxmlformats.org/officeDocument/2006/relationships/font"/><Relationship Id="rId112" Target="fonts/font112.fntdata" Type="http://schemas.openxmlformats.org/officeDocument/2006/relationships/font"/><Relationship Id="rId113" Target="fonts/font113.fntdata" Type="http://schemas.openxmlformats.org/officeDocument/2006/relationships/font"/><Relationship Id="rId114" Target="fonts/font114.fntdata" Type="http://schemas.openxmlformats.org/officeDocument/2006/relationships/font"/><Relationship Id="rId115" Target="fonts/font115.fntdata" Type="http://schemas.openxmlformats.org/officeDocument/2006/relationships/font"/><Relationship Id="rId116" Target="fonts/font116.fntdata" Type="http://schemas.openxmlformats.org/officeDocument/2006/relationships/font"/><Relationship Id="rId117" Target="fonts/font117.fntdata" Type="http://schemas.openxmlformats.org/officeDocument/2006/relationships/font"/><Relationship Id="rId118" Target="fonts/font118.fntdata" Type="http://schemas.openxmlformats.org/officeDocument/2006/relationships/font"/><Relationship Id="rId119" Target="fonts/font119.fntdata" Type="http://schemas.openxmlformats.org/officeDocument/2006/relationships/font"/><Relationship Id="rId12" Target="fonts/font12.fntdata" Type="http://schemas.openxmlformats.org/officeDocument/2006/relationships/font"/><Relationship Id="rId120" Target="fonts/font120.fntdata" Type="http://schemas.openxmlformats.org/officeDocument/2006/relationships/font"/><Relationship Id="rId121" Target="fonts/font121.fntdata" Type="http://schemas.openxmlformats.org/officeDocument/2006/relationships/font"/><Relationship Id="rId122" Target="fonts/font122.fntdata" Type="http://schemas.openxmlformats.org/officeDocument/2006/relationships/font"/><Relationship Id="rId123" Target="fonts/font123.fntdata" Type="http://schemas.openxmlformats.org/officeDocument/2006/relationships/font"/><Relationship Id="rId124" Target="fonts/font124.fntdata" Type="http://schemas.openxmlformats.org/officeDocument/2006/relationships/font"/><Relationship Id="rId125" Target="fonts/font125.fntdata" Type="http://schemas.openxmlformats.org/officeDocument/2006/relationships/font"/><Relationship Id="rId126" Target="fonts/font126.fntdata" Type="http://schemas.openxmlformats.org/officeDocument/2006/relationships/font"/><Relationship Id="rId127" Target="fonts/font127.fntdata" Type="http://schemas.openxmlformats.org/officeDocument/2006/relationships/font"/><Relationship Id="rId128" Target="fonts/font128.fntdata" Type="http://schemas.openxmlformats.org/officeDocument/2006/relationships/font"/><Relationship Id="rId129" Target="fonts/font129.fntdata" Type="http://schemas.openxmlformats.org/officeDocument/2006/relationships/font"/><Relationship Id="rId13" Target="fonts/font13.fntdata" Type="http://schemas.openxmlformats.org/officeDocument/2006/relationships/font"/><Relationship Id="rId130" Target="slides/slide1.xml" Type="http://schemas.openxmlformats.org/officeDocument/2006/relationships/slide"/><Relationship Id="rId131" Target="slides/slide2.xml" Type="http://schemas.openxmlformats.org/officeDocument/2006/relationships/slide"/><Relationship Id="rId132" Target="slides/slide3.xml" Type="http://schemas.openxmlformats.org/officeDocument/2006/relationships/slide"/><Relationship Id="rId133" Target="slides/slide4.xml" Type="http://schemas.openxmlformats.org/officeDocument/2006/relationships/slide"/><Relationship Id="rId134" Target="slides/slide5.xml" Type="http://schemas.openxmlformats.org/officeDocument/2006/relationships/slide"/><Relationship Id="rId135" Target="slides/slide6.xml" Type="http://schemas.openxmlformats.org/officeDocument/2006/relationships/slide"/><Relationship Id="rId136" Target="slides/slide7.xml" Type="http://schemas.openxmlformats.org/officeDocument/2006/relationships/slide"/><Relationship Id="rId137" Target="slides/slide8.xml" Type="http://schemas.openxmlformats.org/officeDocument/2006/relationships/slide"/><Relationship Id="rId138" Target="slides/slide9.xml" Type="http://schemas.openxmlformats.org/officeDocument/2006/relationships/slide"/><Relationship Id="rId139" Target="slides/slide10.xml" Type="http://schemas.openxmlformats.org/officeDocument/2006/relationships/slide"/><Relationship Id="rId14" Target="fonts/font14.fntdata" Type="http://schemas.openxmlformats.org/officeDocument/2006/relationships/font"/><Relationship Id="rId140" Target="slides/slide11.xml" Type="http://schemas.openxmlformats.org/officeDocument/2006/relationships/slide"/><Relationship Id="rId141" Target="slides/slide12.xml" Type="http://schemas.openxmlformats.org/officeDocument/2006/relationships/slide"/><Relationship Id="rId142" Target="slides/slide13.xml" Type="http://schemas.openxmlformats.org/officeDocument/2006/relationships/slide"/><Relationship Id="rId143" Target="slides/slide14.xml" Type="http://schemas.openxmlformats.org/officeDocument/2006/relationships/slide"/><Relationship Id="rId144" Target="slides/slide15.xml" Type="http://schemas.openxmlformats.org/officeDocument/2006/relationships/slide"/><Relationship Id="rId145" Target="slides/slide16.xml" Type="http://schemas.openxmlformats.org/officeDocument/2006/relationships/slide"/><Relationship Id="rId146" Target="slides/slide17.xml" Type="http://schemas.openxmlformats.org/officeDocument/2006/relationships/slide"/><Relationship Id="rId147" Target="slides/slide18.xml" Type="http://schemas.openxmlformats.org/officeDocument/2006/relationships/slide"/><Relationship Id="rId148" Target="slides/slide19.xml" Type="http://schemas.openxmlformats.org/officeDocument/2006/relationships/slide"/><Relationship Id="rId149" Target="slides/slide20.xml" Type="http://schemas.openxmlformats.org/officeDocument/2006/relationships/slide"/><Relationship Id="rId15" Target="fonts/font15.fntdata" Type="http://schemas.openxmlformats.org/officeDocument/2006/relationships/font"/><Relationship Id="rId150" Target="slides/slide21.xml" Type="http://schemas.openxmlformats.org/officeDocument/2006/relationships/slide"/><Relationship Id="rId151" Target="slides/slide22.xml" Type="http://schemas.openxmlformats.org/officeDocument/2006/relationships/slide"/><Relationship Id="rId152" Target="slides/slide23.xml" Type="http://schemas.openxmlformats.org/officeDocument/2006/relationships/slide"/><Relationship Id="rId153" Target="slides/slide24.xml" Type="http://schemas.openxmlformats.org/officeDocument/2006/relationships/slide"/><Relationship Id="rId154" Target="slides/slide25.xml" Type="http://schemas.openxmlformats.org/officeDocument/2006/relationships/slide"/><Relationship Id="rId155" Target="slides/slide26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8.png" Type="http://schemas.openxmlformats.org/officeDocument/2006/relationships/image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4.png" Type="http://schemas.openxmlformats.org/officeDocument/2006/relationships/image"/><Relationship Id="rId12" Target="../media/image75.png" Type="http://schemas.openxmlformats.org/officeDocument/2006/relationships/image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4.png" Type="http://schemas.openxmlformats.org/officeDocument/2006/relationships/image"/><Relationship Id="rId13" Target="../media/image80.png" Type="http://schemas.openxmlformats.org/officeDocument/2006/relationships/image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jpe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4.png" Type="http://schemas.openxmlformats.org/officeDocument/2006/relationships/image"/><Relationship Id="rId2" Target="../media/image83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4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12" Target="../media/image90.pn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93.jpe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jpeg" Type="http://schemas.openxmlformats.org/officeDocument/2006/relationships/image"/><Relationship Id="rId3" Target="../media/image101.png" Type="http://schemas.openxmlformats.org/officeDocument/2006/relationships/image"/><Relationship Id="rId4" Target="../media/image10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76177" y="2792829"/>
            <a:ext cx="12935647" cy="185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49"/>
              </a:lnSpc>
            </a:pPr>
            <a:r>
              <a:rPr lang="en-US" sz="10249">
                <a:solidFill>
                  <a:srgbClr val="00878E"/>
                </a:solidFill>
                <a:latin typeface="Poppins Ultra-Bold"/>
              </a:rPr>
              <a:t>CARDIO VASCULAR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172196" y="-217244"/>
            <a:ext cx="3606598" cy="5143500"/>
          </a:xfrm>
          <a:custGeom>
            <a:avLst/>
            <a:gdLst/>
            <a:ahLst/>
            <a:cxnLst/>
            <a:rect r="r" b="b" t="t" l="l"/>
            <a:pathLst>
              <a:path h="5143500" w="3606598">
                <a:moveTo>
                  <a:pt x="0" y="0"/>
                </a:moveTo>
                <a:lnTo>
                  <a:pt x="3606597" y="0"/>
                </a:lnTo>
                <a:lnTo>
                  <a:pt x="360659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161181"/>
            <a:ext cx="3124808" cy="3200455"/>
          </a:xfrm>
          <a:custGeom>
            <a:avLst/>
            <a:gdLst/>
            <a:ahLst/>
            <a:cxnLst/>
            <a:rect r="r" b="b" t="t" l="l"/>
            <a:pathLst>
              <a:path h="3200455" w="3124808">
                <a:moveTo>
                  <a:pt x="0" y="0"/>
                </a:moveTo>
                <a:lnTo>
                  <a:pt x="3124808" y="0"/>
                </a:lnTo>
                <a:lnTo>
                  <a:pt x="3124808" y="3200455"/>
                </a:lnTo>
                <a:lnTo>
                  <a:pt x="0" y="320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6508" y="6392252"/>
            <a:ext cx="7694985" cy="45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>
                <a:solidFill>
                  <a:srgbClr val="00878E"/>
                </a:solidFill>
                <a:latin typeface="Poppins Ultra-Bold"/>
              </a:rPr>
              <a:t>IE6600-COMPUTISATION AND VISUALISATION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2745" y="4342236"/>
            <a:ext cx="11002511" cy="190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22"/>
              </a:lnSpc>
            </a:pPr>
            <a:r>
              <a:rPr lang="en-US" sz="10515">
                <a:solidFill>
                  <a:srgbClr val="00878E"/>
                </a:solidFill>
                <a:latin typeface="Poppins Ultra-Bold"/>
              </a:rPr>
              <a:t>RISK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59994"/>
            <a:ext cx="1027937" cy="1203740"/>
            <a:chOff x="0" y="0"/>
            <a:chExt cx="4856480" cy="56870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56480" cy="5687060"/>
            </a:xfrm>
            <a:custGeom>
              <a:avLst/>
              <a:gdLst/>
              <a:ahLst/>
              <a:cxnLst/>
              <a:rect r="r" b="b" t="t" l="l"/>
              <a:pathLst>
                <a:path h="5687060" w="4856480">
                  <a:moveTo>
                    <a:pt x="4425950" y="154940"/>
                  </a:moveTo>
                  <a:lnTo>
                    <a:pt x="4425950" y="5687060"/>
                  </a:lnTo>
                  <a:lnTo>
                    <a:pt x="3329940" y="5687060"/>
                  </a:lnTo>
                  <a:lnTo>
                    <a:pt x="642620" y="430530"/>
                  </a:lnTo>
                  <a:lnTo>
                    <a:pt x="642620" y="5532120"/>
                  </a:lnTo>
                  <a:lnTo>
                    <a:pt x="1073150" y="5532120"/>
                  </a:lnTo>
                  <a:lnTo>
                    <a:pt x="1073150" y="5687060"/>
                  </a:lnTo>
                  <a:lnTo>
                    <a:pt x="0" y="5687060"/>
                  </a:lnTo>
                  <a:lnTo>
                    <a:pt x="0" y="5532120"/>
                  </a:lnTo>
                  <a:lnTo>
                    <a:pt x="430530" y="5532120"/>
                  </a:lnTo>
                  <a:lnTo>
                    <a:pt x="430530" y="154940"/>
                  </a:lnTo>
                  <a:lnTo>
                    <a:pt x="0" y="154940"/>
                  </a:lnTo>
                  <a:lnTo>
                    <a:pt x="0" y="0"/>
                  </a:lnTo>
                  <a:lnTo>
                    <a:pt x="2161540" y="0"/>
                  </a:lnTo>
                  <a:lnTo>
                    <a:pt x="4213860" y="4077970"/>
                  </a:lnTo>
                  <a:lnTo>
                    <a:pt x="4213860" y="153670"/>
                  </a:lnTo>
                  <a:lnTo>
                    <a:pt x="3783330" y="153670"/>
                  </a:lnTo>
                  <a:lnTo>
                    <a:pt x="3783330" y="0"/>
                  </a:lnTo>
                  <a:lnTo>
                    <a:pt x="4856480" y="0"/>
                  </a:lnTo>
                  <a:lnTo>
                    <a:pt x="4856480" y="154940"/>
                  </a:lnTo>
                  <a:lnTo>
                    <a:pt x="4425950" y="154940"/>
                  </a:lnTo>
                  <a:close/>
                </a:path>
              </a:pathLst>
            </a:custGeom>
            <a:solidFill>
              <a:srgbClr val="CF232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27937" y="267097"/>
            <a:ext cx="3378572" cy="94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7"/>
              </a:lnSpc>
            </a:pPr>
            <a:r>
              <a:rPr lang="en-US" sz="3006">
                <a:solidFill>
                  <a:srgbClr val="293237"/>
                </a:solidFill>
                <a:latin typeface="Poppins Ultra-Bold"/>
              </a:rPr>
              <a:t>Northeastern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96508" y="6993516"/>
            <a:ext cx="7694985" cy="45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>
                <a:solidFill>
                  <a:srgbClr val="000000"/>
                </a:solidFill>
                <a:latin typeface="Poppins Ultra-Bold"/>
              </a:rPr>
              <a:t>FINAL PROJECT- GROUP 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794477">
            <a:off x="14856469" y="7753187"/>
            <a:ext cx="2929387" cy="2573521"/>
          </a:xfrm>
          <a:custGeom>
            <a:avLst/>
            <a:gdLst/>
            <a:ahLst/>
            <a:cxnLst/>
            <a:rect r="r" b="b" t="t" l="l"/>
            <a:pathLst>
              <a:path h="2573521" w="2929387">
                <a:moveTo>
                  <a:pt x="0" y="0"/>
                </a:moveTo>
                <a:lnTo>
                  <a:pt x="2929387" y="0"/>
                </a:lnTo>
                <a:lnTo>
                  <a:pt x="2929387" y="2573521"/>
                </a:lnTo>
                <a:lnTo>
                  <a:pt x="0" y="2573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26004"/>
            <a:ext cx="18288000" cy="4560996"/>
            <a:chOff x="0" y="0"/>
            <a:chExt cx="6186311" cy="15428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42856"/>
            </a:xfrm>
            <a:custGeom>
              <a:avLst/>
              <a:gdLst/>
              <a:ahLst/>
              <a:cxnLst/>
              <a:rect r="r" b="b" t="t" l="l"/>
              <a:pathLst>
                <a:path h="1542856" w="6186311">
                  <a:moveTo>
                    <a:pt x="6061851" y="1542856"/>
                  </a:moveTo>
                  <a:lnTo>
                    <a:pt x="124460" y="1542856"/>
                  </a:lnTo>
                  <a:cubicBezTo>
                    <a:pt x="55880" y="1542856"/>
                    <a:pt x="0" y="1486976"/>
                    <a:pt x="0" y="1418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418396"/>
                  </a:lnTo>
                  <a:cubicBezTo>
                    <a:pt x="6186311" y="1486976"/>
                    <a:pt x="6130431" y="1542856"/>
                    <a:pt x="6061851" y="1542856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8934" y="4396791"/>
            <a:ext cx="2956323" cy="3624809"/>
            <a:chOff x="0" y="0"/>
            <a:chExt cx="1000040" cy="1226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0040" cy="1226170"/>
            </a:xfrm>
            <a:custGeom>
              <a:avLst/>
              <a:gdLst/>
              <a:ahLst/>
              <a:cxnLst/>
              <a:rect r="r" b="b" t="t" l="l"/>
              <a:pathLst>
                <a:path h="1226170" w="1000040">
                  <a:moveTo>
                    <a:pt x="875580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5580" y="0"/>
                  </a:lnTo>
                  <a:cubicBezTo>
                    <a:pt x="944160" y="0"/>
                    <a:pt x="1000040" y="55880"/>
                    <a:pt x="1000040" y="124460"/>
                  </a:cubicBezTo>
                  <a:lnTo>
                    <a:pt x="1000040" y="1101710"/>
                  </a:lnTo>
                  <a:cubicBezTo>
                    <a:pt x="1000040" y="1170290"/>
                    <a:pt x="944160" y="1226170"/>
                    <a:pt x="875580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70471" y="4396791"/>
            <a:ext cx="2956323" cy="3624809"/>
            <a:chOff x="0" y="0"/>
            <a:chExt cx="1000040" cy="1226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0040" cy="1226170"/>
            </a:xfrm>
            <a:custGeom>
              <a:avLst/>
              <a:gdLst/>
              <a:ahLst/>
              <a:cxnLst/>
              <a:rect r="r" b="b" t="t" l="l"/>
              <a:pathLst>
                <a:path h="1226170" w="1000040">
                  <a:moveTo>
                    <a:pt x="875580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5580" y="0"/>
                  </a:lnTo>
                  <a:cubicBezTo>
                    <a:pt x="944160" y="0"/>
                    <a:pt x="1000040" y="55880"/>
                    <a:pt x="1000040" y="124460"/>
                  </a:cubicBezTo>
                  <a:lnTo>
                    <a:pt x="1000040" y="1101710"/>
                  </a:lnTo>
                  <a:cubicBezTo>
                    <a:pt x="1000040" y="1170290"/>
                    <a:pt x="944160" y="1226170"/>
                    <a:pt x="875580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80053" y="4396791"/>
            <a:ext cx="2956323" cy="3624809"/>
            <a:chOff x="0" y="0"/>
            <a:chExt cx="1000040" cy="1226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0040" cy="1226170"/>
            </a:xfrm>
            <a:custGeom>
              <a:avLst/>
              <a:gdLst/>
              <a:ahLst/>
              <a:cxnLst/>
              <a:rect r="r" b="b" t="t" l="l"/>
              <a:pathLst>
                <a:path h="1226170" w="1000040">
                  <a:moveTo>
                    <a:pt x="875580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5580" y="0"/>
                  </a:lnTo>
                  <a:cubicBezTo>
                    <a:pt x="944160" y="0"/>
                    <a:pt x="1000040" y="55880"/>
                    <a:pt x="1000040" y="124460"/>
                  </a:cubicBezTo>
                  <a:lnTo>
                    <a:pt x="1000040" y="1101710"/>
                  </a:lnTo>
                  <a:cubicBezTo>
                    <a:pt x="1000040" y="1170290"/>
                    <a:pt x="944160" y="1226170"/>
                    <a:pt x="875580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034103" y="4396791"/>
            <a:ext cx="2956323" cy="3624809"/>
            <a:chOff x="0" y="0"/>
            <a:chExt cx="1000040" cy="1226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0040" cy="1226170"/>
            </a:xfrm>
            <a:custGeom>
              <a:avLst/>
              <a:gdLst/>
              <a:ahLst/>
              <a:cxnLst/>
              <a:rect r="r" b="b" t="t" l="l"/>
              <a:pathLst>
                <a:path h="1226170" w="1000040">
                  <a:moveTo>
                    <a:pt x="875580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5580" y="0"/>
                  </a:lnTo>
                  <a:cubicBezTo>
                    <a:pt x="944160" y="0"/>
                    <a:pt x="1000040" y="55880"/>
                    <a:pt x="1000040" y="124460"/>
                  </a:cubicBezTo>
                  <a:lnTo>
                    <a:pt x="1000040" y="1101710"/>
                  </a:lnTo>
                  <a:cubicBezTo>
                    <a:pt x="1000040" y="1170290"/>
                    <a:pt x="944160" y="1226170"/>
                    <a:pt x="875580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302977" y="4396791"/>
            <a:ext cx="2956323" cy="3624809"/>
            <a:chOff x="0" y="0"/>
            <a:chExt cx="1000040" cy="1226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0040" cy="1226170"/>
            </a:xfrm>
            <a:custGeom>
              <a:avLst/>
              <a:gdLst/>
              <a:ahLst/>
              <a:cxnLst/>
              <a:rect r="r" b="b" t="t" l="l"/>
              <a:pathLst>
                <a:path h="1226170" w="1000040">
                  <a:moveTo>
                    <a:pt x="875580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5580" y="0"/>
                  </a:lnTo>
                  <a:cubicBezTo>
                    <a:pt x="944160" y="0"/>
                    <a:pt x="1000040" y="55880"/>
                    <a:pt x="1000040" y="124460"/>
                  </a:cubicBezTo>
                  <a:lnTo>
                    <a:pt x="1000040" y="1101710"/>
                  </a:lnTo>
                  <a:cubicBezTo>
                    <a:pt x="1000040" y="1170290"/>
                    <a:pt x="944160" y="1226170"/>
                    <a:pt x="875580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367297" y="5418140"/>
            <a:ext cx="907774" cy="843095"/>
          </a:xfrm>
          <a:custGeom>
            <a:avLst/>
            <a:gdLst/>
            <a:ahLst/>
            <a:cxnLst/>
            <a:rect r="r" b="b" t="t" l="l"/>
            <a:pathLst>
              <a:path h="843095" w="907774">
                <a:moveTo>
                  <a:pt x="0" y="0"/>
                </a:moveTo>
                <a:lnTo>
                  <a:pt x="907774" y="0"/>
                </a:lnTo>
                <a:lnTo>
                  <a:pt x="907774" y="843095"/>
                </a:lnTo>
                <a:lnTo>
                  <a:pt x="0" y="84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52674" y="5614004"/>
            <a:ext cx="999962" cy="599977"/>
          </a:xfrm>
          <a:custGeom>
            <a:avLst/>
            <a:gdLst/>
            <a:ahLst/>
            <a:cxnLst/>
            <a:rect r="r" b="b" t="t" l="l"/>
            <a:pathLst>
              <a:path h="599977" w="999962">
                <a:moveTo>
                  <a:pt x="0" y="0"/>
                </a:moveTo>
                <a:lnTo>
                  <a:pt x="999962" y="0"/>
                </a:lnTo>
                <a:lnTo>
                  <a:pt x="999962" y="599977"/>
                </a:lnTo>
                <a:lnTo>
                  <a:pt x="0" y="599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82643" y="5488324"/>
            <a:ext cx="922715" cy="720871"/>
          </a:xfrm>
          <a:custGeom>
            <a:avLst/>
            <a:gdLst/>
            <a:ahLst/>
            <a:cxnLst/>
            <a:rect r="r" b="b" t="t" l="l"/>
            <a:pathLst>
              <a:path h="720871" w="922715">
                <a:moveTo>
                  <a:pt x="0" y="0"/>
                </a:moveTo>
                <a:lnTo>
                  <a:pt x="922714" y="0"/>
                </a:lnTo>
                <a:lnTo>
                  <a:pt x="922714" y="720871"/>
                </a:lnTo>
                <a:lnTo>
                  <a:pt x="0" y="7208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16718" y="5453213"/>
            <a:ext cx="791094" cy="791094"/>
          </a:xfrm>
          <a:custGeom>
            <a:avLst/>
            <a:gdLst/>
            <a:ahLst/>
            <a:cxnLst/>
            <a:rect r="r" b="b" t="t" l="l"/>
            <a:pathLst>
              <a:path h="791094" w="791094">
                <a:moveTo>
                  <a:pt x="0" y="0"/>
                </a:moveTo>
                <a:lnTo>
                  <a:pt x="791094" y="0"/>
                </a:lnTo>
                <a:lnTo>
                  <a:pt x="791094" y="791094"/>
                </a:lnTo>
                <a:lnTo>
                  <a:pt x="0" y="791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343422" y="5404378"/>
            <a:ext cx="875432" cy="888763"/>
          </a:xfrm>
          <a:custGeom>
            <a:avLst/>
            <a:gdLst/>
            <a:ahLst/>
            <a:cxnLst/>
            <a:rect r="r" b="b" t="t" l="l"/>
            <a:pathLst>
              <a:path h="888763" w="875432">
                <a:moveTo>
                  <a:pt x="0" y="0"/>
                </a:moveTo>
                <a:lnTo>
                  <a:pt x="875432" y="0"/>
                </a:lnTo>
                <a:lnTo>
                  <a:pt x="875432" y="888763"/>
                </a:lnTo>
                <a:lnTo>
                  <a:pt x="0" y="8887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319234" y="2301403"/>
            <a:ext cx="11649531" cy="1227706"/>
            <a:chOff x="0" y="0"/>
            <a:chExt cx="15532708" cy="163694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5532708" cy="908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99"/>
                </a:lnSpc>
                <a:spcBef>
                  <a:spcPct val="0"/>
                </a:spcBef>
              </a:pPr>
              <a:r>
                <a:rPr lang="en-US" sz="4499">
                  <a:solidFill>
                    <a:srgbClr val="000000"/>
                  </a:solidFill>
                  <a:latin typeface="Now Bold"/>
                </a:rPr>
                <a:t>Design and Development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58787"/>
              <a:ext cx="15532708" cy="478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Now Bold"/>
                </a:rPr>
                <a:t>“Unveiling Patterns, Overcoming Challenges, and Driving Insights"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605438" y="6824737"/>
            <a:ext cx="288639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Now"/>
              </a:rPr>
              <a:t>Analyzing Data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15019" y="6669703"/>
            <a:ext cx="2886391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Now"/>
              </a:rPr>
              <a:t>Discuss Challenges Related to Data Quality and Consistency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69070" y="6658050"/>
            <a:ext cx="2886391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Now"/>
              </a:rPr>
              <a:t>Describe Data Preprocessing Techniques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37943" y="6669703"/>
            <a:ext cx="288639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Now"/>
              </a:rPr>
              <a:t>Visuals and Insights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3900" y="6658050"/>
            <a:ext cx="2886391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Now"/>
              </a:rPr>
              <a:t>Define Objectives and Scope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0714712">
            <a:off x="15812763" y="-165707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1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6981963">
            <a:off x="-148153" y="-58635"/>
            <a:ext cx="3314853" cy="2912160"/>
          </a:xfrm>
          <a:custGeom>
            <a:avLst/>
            <a:gdLst/>
            <a:ahLst/>
            <a:cxnLst/>
            <a:rect r="r" b="b" t="t" l="l"/>
            <a:pathLst>
              <a:path h="2912160" w="3314853">
                <a:moveTo>
                  <a:pt x="0" y="0"/>
                </a:moveTo>
                <a:lnTo>
                  <a:pt x="3314853" y="0"/>
                </a:lnTo>
                <a:lnTo>
                  <a:pt x="3314853" y="2912160"/>
                </a:lnTo>
                <a:lnTo>
                  <a:pt x="0" y="2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0550" y="4311582"/>
            <a:ext cx="5471313" cy="3704882"/>
            <a:chOff x="0" y="0"/>
            <a:chExt cx="1680103" cy="1137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0103" cy="1137676"/>
            </a:xfrm>
            <a:custGeom>
              <a:avLst/>
              <a:gdLst/>
              <a:ahLst/>
              <a:cxnLst/>
              <a:rect r="r" b="b" t="t" l="l"/>
              <a:pathLst>
                <a:path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solidFill>
              <a:srgbClr val="008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333475" y="-8024716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08343" y="4311582"/>
            <a:ext cx="5471313" cy="3704882"/>
            <a:chOff x="0" y="0"/>
            <a:chExt cx="1680103" cy="11376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0103" cy="1137676"/>
            </a:xfrm>
            <a:custGeom>
              <a:avLst/>
              <a:gdLst/>
              <a:ahLst/>
              <a:cxnLst/>
              <a:rect r="r" b="b" t="t" l="l"/>
              <a:pathLst>
                <a:path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solidFill>
              <a:srgbClr val="008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904244" y="6732736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266137" y="4311582"/>
            <a:ext cx="5471313" cy="3704882"/>
            <a:chOff x="0" y="0"/>
            <a:chExt cx="1680103" cy="11376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0103" cy="1137676"/>
            </a:xfrm>
            <a:custGeom>
              <a:avLst/>
              <a:gdLst/>
              <a:ahLst/>
              <a:cxnLst/>
              <a:rect r="r" b="b" t="t" l="l"/>
              <a:pathLst>
                <a:path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solidFill>
              <a:srgbClr val="008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81797" y="3507172"/>
            <a:ext cx="1608820" cy="160882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39590" y="3507172"/>
            <a:ext cx="1608820" cy="160882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97383" y="3507172"/>
            <a:ext cx="1608820" cy="160882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516491" y="3902532"/>
            <a:ext cx="970605" cy="863839"/>
          </a:xfrm>
          <a:custGeom>
            <a:avLst/>
            <a:gdLst/>
            <a:ahLst/>
            <a:cxnLst/>
            <a:rect r="r" b="b" t="t" l="l"/>
            <a:pathLst>
              <a:path h="863839" w="970605">
                <a:moveTo>
                  <a:pt x="0" y="0"/>
                </a:moveTo>
                <a:lnTo>
                  <a:pt x="970605" y="0"/>
                </a:lnTo>
                <a:lnTo>
                  <a:pt x="970605" y="863839"/>
                </a:lnTo>
                <a:lnTo>
                  <a:pt x="0" y="863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201211" y="0"/>
            <a:ext cx="2109103" cy="2109103"/>
          </a:xfrm>
          <a:custGeom>
            <a:avLst/>
            <a:gdLst/>
            <a:ahLst/>
            <a:cxnLst/>
            <a:rect r="r" b="b" t="t" l="l"/>
            <a:pathLst>
              <a:path h="2109103" w="2109103">
                <a:moveTo>
                  <a:pt x="0" y="0"/>
                </a:moveTo>
                <a:lnTo>
                  <a:pt x="2109103" y="0"/>
                </a:lnTo>
                <a:lnTo>
                  <a:pt x="2109103" y="2109103"/>
                </a:lnTo>
                <a:lnTo>
                  <a:pt x="0" y="2109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856287" y="3859566"/>
            <a:ext cx="825566" cy="827070"/>
          </a:xfrm>
          <a:custGeom>
            <a:avLst/>
            <a:gdLst/>
            <a:ahLst/>
            <a:cxnLst/>
            <a:rect r="r" b="b" t="t" l="l"/>
            <a:pathLst>
              <a:path h="827070" w="825566">
                <a:moveTo>
                  <a:pt x="0" y="0"/>
                </a:moveTo>
                <a:lnTo>
                  <a:pt x="825567" y="0"/>
                </a:lnTo>
                <a:lnTo>
                  <a:pt x="825567" y="827070"/>
                </a:lnTo>
                <a:lnTo>
                  <a:pt x="0" y="827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690598" y="3859566"/>
            <a:ext cx="906805" cy="906805"/>
          </a:xfrm>
          <a:custGeom>
            <a:avLst/>
            <a:gdLst/>
            <a:ahLst/>
            <a:cxnLst/>
            <a:rect r="r" b="b" t="t" l="l"/>
            <a:pathLst>
              <a:path h="906805" w="906805">
                <a:moveTo>
                  <a:pt x="0" y="0"/>
                </a:moveTo>
                <a:lnTo>
                  <a:pt x="906804" y="0"/>
                </a:lnTo>
                <a:lnTo>
                  <a:pt x="906804" y="906805"/>
                </a:lnTo>
                <a:lnTo>
                  <a:pt x="0" y="906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553842" y="1618921"/>
            <a:ext cx="11180317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98"/>
              </a:lnSpc>
              <a:spcBef>
                <a:spcPct val="0"/>
              </a:spcBef>
            </a:pPr>
            <a:r>
              <a:rPr lang="en-US" sz="7784" spc="179">
                <a:solidFill>
                  <a:srgbClr val="293237"/>
                </a:solidFill>
                <a:latin typeface="Poppins Ultra-Bold"/>
              </a:rPr>
              <a:t>DESIGN CHALLENGES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22692" y="5944948"/>
            <a:ext cx="4242616" cy="6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Converted to Categorical Data</a:t>
            </a:r>
          </a:p>
          <a:p>
            <a:pPr>
              <a:lnSpc>
                <a:spcPts val="2714"/>
              </a:lnSpc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       Gender, Smoker etc.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73281" y="5158430"/>
            <a:ext cx="2341438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Binary values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74044" y="5944948"/>
            <a:ext cx="3312847" cy="6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One Hot Encoding</a:t>
            </a:r>
          </a:p>
          <a:p>
            <a:pPr algn="just">
              <a:lnSpc>
                <a:spcPts val="2714"/>
              </a:lnSpc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       Education, Income etc.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57747" y="5944948"/>
            <a:ext cx="3086861" cy="6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Feature Engineering</a:t>
            </a:r>
          </a:p>
          <a:p>
            <a:pPr>
              <a:lnSpc>
                <a:spcPts val="2714"/>
              </a:lnSpc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       BMI, Age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40095" y="5158430"/>
            <a:ext cx="2922166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Continuous Data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5523" y="5158430"/>
            <a:ext cx="3801368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Uncertain data values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6981963">
            <a:off x="-148153" y="-58635"/>
            <a:ext cx="3314853" cy="2912160"/>
          </a:xfrm>
          <a:custGeom>
            <a:avLst/>
            <a:gdLst/>
            <a:ahLst/>
            <a:cxnLst/>
            <a:rect r="r" b="b" t="t" l="l"/>
            <a:pathLst>
              <a:path h="2912160" w="3314853">
                <a:moveTo>
                  <a:pt x="0" y="0"/>
                </a:moveTo>
                <a:lnTo>
                  <a:pt x="3314853" y="0"/>
                </a:lnTo>
                <a:lnTo>
                  <a:pt x="3314853" y="2912160"/>
                </a:lnTo>
                <a:lnTo>
                  <a:pt x="0" y="2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5871" y="5045040"/>
            <a:ext cx="2010476" cy="201047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87008" y="4912737"/>
            <a:ext cx="2010476" cy="201047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5346"/>
            <a:ext cx="18288000" cy="2777402"/>
            <a:chOff x="0" y="0"/>
            <a:chExt cx="4816593" cy="7314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731497"/>
            </a:xfrm>
            <a:custGeom>
              <a:avLst/>
              <a:gdLst/>
              <a:ahLst/>
              <a:cxnLst/>
              <a:rect r="r" b="b" t="t" l="l"/>
              <a:pathLst>
                <a:path h="73149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31497"/>
                  </a:lnTo>
                  <a:lnTo>
                    <a:pt x="0" y="731497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76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9167812" y="5045040"/>
            <a:ext cx="0" cy="3562825"/>
          </a:xfrm>
          <a:prstGeom prst="line">
            <a:avLst/>
          </a:prstGeom>
          <a:ln cap="rnd" w="47625">
            <a:solidFill>
              <a:srgbClr val="00878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250625" y="5699534"/>
            <a:ext cx="1483241" cy="436882"/>
          </a:xfrm>
          <a:custGeom>
            <a:avLst/>
            <a:gdLst/>
            <a:ahLst/>
            <a:cxnLst/>
            <a:rect r="r" b="b" t="t" l="l"/>
            <a:pathLst>
              <a:path h="436882" w="1483241">
                <a:moveTo>
                  <a:pt x="0" y="0"/>
                </a:moveTo>
                <a:lnTo>
                  <a:pt x="1483241" y="0"/>
                </a:lnTo>
                <a:lnTo>
                  <a:pt x="1483241" y="436882"/>
                </a:lnTo>
                <a:lnTo>
                  <a:pt x="0" y="436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31662" y="5518207"/>
            <a:ext cx="1278893" cy="1064141"/>
          </a:xfrm>
          <a:custGeom>
            <a:avLst/>
            <a:gdLst/>
            <a:ahLst/>
            <a:cxnLst/>
            <a:rect r="r" b="b" t="t" l="l"/>
            <a:pathLst>
              <a:path h="1064141" w="1278893">
                <a:moveTo>
                  <a:pt x="0" y="0"/>
                </a:moveTo>
                <a:lnTo>
                  <a:pt x="1278893" y="0"/>
                </a:lnTo>
                <a:lnTo>
                  <a:pt x="1278893" y="1064141"/>
                </a:lnTo>
                <a:lnTo>
                  <a:pt x="0" y="106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09274" y="1576416"/>
            <a:ext cx="696594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3B4A52"/>
                </a:solidFill>
                <a:latin typeface="Garet ExtraBold"/>
              </a:rPr>
              <a:t>DATA VISUALISATION TOOLS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81302" y="7360316"/>
            <a:ext cx="37796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B4A52"/>
                </a:solidFill>
                <a:latin typeface="Garet ExtraBold"/>
              </a:rPr>
              <a:t>TABLEAU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88189" y="7228012"/>
            <a:ext cx="32081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B4A52"/>
                </a:solidFill>
                <a:latin typeface="Garet ExtraBold"/>
              </a:rPr>
              <a:t>PYTHON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9274" y="2956528"/>
            <a:ext cx="11902335" cy="712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0"/>
              </a:lnSpc>
            </a:pPr>
            <a:r>
              <a:rPr lang="en-US" sz="2299" spc="137">
                <a:solidFill>
                  <a:srgbClr val="3B4A52"/>
                </a:solidFill>
                <a:latin typeface="Nunito Bold"/>
              </a:rPr>
              <a:t>Applications that enable the creation of graphical representations of data analysis, and communication of complex information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56714" y="7884826"/>
            <a:ext cx="4228790" cy="91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09" indent="-205105" lvl="1">
              <a:lnSpc>
                <a:spcPts val="2412"/>
              </a:lnSpc>
              <a:buFont typeface="Arial"/>
              <a:buChar char="•"/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Easy Drag-and-Drop Interface </a:t>
            </a:r>
          </a:p>
          <a:p>
            <a:pPr marL="410209" indent="-205105" lvl="1">
              <a:lnSpc>
                <a:spcPts val="2412"/>
              </a:lnSpc>
              <a:buFont typeface="Arial"/>
              <a:buChar char="•"/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Beautiful Visuals </a:t>
            </a:r>
          </a:p>
          <a:p>
            <a:pPr marL="410209" indent="-205105" lvl="1">
              <a:lnSpc>
                <a:spcPts val="2412"/>
              </a:lnSpc>
              <a:buFont typeface="Arial"/>
              <a:buChar char="•"/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Explore Easily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6981963">
            <a:off x="-148153" y="-58635"/>
            <a:ext cx="3314853" cy="2912160"/>
          </a:xfrm>
          <a:custGeom>
            <a:avLst/>
            <a:gdLst/>
            <a:ahLst/>
            <a:cxnLst/>
            <a:rect r="r" b="b" t="t" l="l"/>
            <a:pathLst>
              <a:path h="2912160" w="3314853">
                <a:moveTo>
                  <a:pt x="0" y="0"/>
                </a:moveTo>
                <a:lnTo>
                  <a:pt x="3314853" y="0"/>
                </a:lnTo>
                <a:lnTo>
                  <a:pt x="3314853" y="2912160"/>
                </a:lnTo>
                <a:lnTo>
                  <a:pt x="0" y="2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714712">
            <a:off x="15812763" y="-165707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128005" y="7884826"/>
            <a:ext cx="3728482" cy="91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09" indent="-205105" lvl="1">
              <a:lnSpc>
                <a:spcPts val="2412"/>
              </a:lnSpc>
              <a:buFont typeface="Arial"/>
              <a:buChar char="•"/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Data Preprocessing</a:t>
            </a:r>
          </a:p>
          <a:p>
            <a:pPr marL="410209" indent="-205105" lvl="1">
              <a:lnSpc>
                <a:spcPts val="2412"/>
              </a:lnSpc>
              <a:buFont typeface="Arial"/>
              <a:buChar char="•"/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Custom Analytics </a:t>
            </a:r>
          </a:p>
          <a:p>
            <a:pPr marL="410209" indent="-205105" lvl="1">
              <a:lnSpc>
                <a:spcPts val="2412"/>
              </a:lnSpc>
              <a:buFont typeface="Arial"/>
              <a:buChar char="•"/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Flexible Data Manipulation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3499" y="6223128"/>
            <a:ext cx="8935030" cy="8935030"/>
          </a:xfrm>
          <a:custGeom>
            <a:avLst/>
            <a:gdLst/>
            <a:ahLst/>
            <a:cxnLst/>
            <a:rect r="r" b="b" t="t" l="l"/>
            <a:pathLst>
              <a:path h="8935030" w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03939" y="-3354455"/>
            <a:ext cx="6788421" cy="6788421"/>
          </a:xfrm>
          <a:custGeom>
            <a:avLst/>
            <a:gdLst/>
            <a:ahLst/>
            <a:cxnLst/>
            <a:rect r="r" b="b" t="t" l="l"/>
            <a:pathLst>
              <a:path h="6788421" w="6788421">
                <a:moveTo>
                  <a:pt x="0" y="0"/>
                </a:moveTo>
                <a:lnTo>
                  <a:pt x="6788422" y="0"/>
                </a:lnTo>
                <a:lnTo>
                  <a:pt x="6788422" y="6788422"/>
                </a:lnTo>
                <a:lnTo>
                  <a:pt x="0" y="6788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81963">
            <a:off x="10810" y="-66219"/>
            <a:ext cx="2492648" cy="2189838"/>
          </a:xfrm>
          <a:custGeom>
            <a:avLst/>
            <a:gdLst/>
            <a:ahLst/>
            <a:cxnLst/>
            <a:rect r="r" b="b" t="t" l="l"/>
            <a:pathLst>
              <a:path h="2189838" w="2492648">
                <a:moveTo>
                  <a:pt x="0" y="0"/>
                </a:moveTo>
                <a:lnTo>
                  <a:pt x="2492648" y="0"/>
                </a:lnTo>
                <a:lnTo>
                  <a:pt x="2492648" y="2189838"/>
                </a:lnTo>
                <a:lnTo>
                  <a:pt x="0" y="2189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4361" y="4082905"/>
            <a:ext cx="7679277" cy="94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98"/>
              </a:lnSpc>
              <a:spcBef>
                <a:spcPct val="0"/>
              </a:spcBef>
            </a:pPr>
            <a:r>
              <a:rPr lang="en-US" sz="5284" spc="121">
                <a:solidFill>
                  <a:srgbClr val="000000"/>
                </a:solidFill>
                <a:latin typeface="Poppins Ultra-Bold"/>
              </a:rPr>
              <a:t>DATA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0360" y="5114925"/>
            <a:ext cx="4787280" cy="27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9"/>
              </a:lnSpc>
              <a:spcBef>
                <a:spcPct val="0"/>
              </a:spcBef>
            </a:pPr>
            <a:r>
              <a:rPr lang="en-US" sz="1613">
                <a:solidFill>
                  <a:srgbClr val="000000"/>
                </a:solidFill>
                <a:latin typeface="Open Sans 1 Bold"/>
              </a:rPr>
              <a:t>“Key Visualizations, Interpretations &amp; Insights”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54534"/>
            <a:chOff x="0" y="0"/>
            <a:chExt cx="4816593" cy="4884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88437"/>
            </a:xfrm>
            <a:custGeom>
              <a:avLst/>
              <a:gdLst/>
              <a:ahLst/>
              <a:cxnLst/>
              <a:rect r="r" b="b" t="t" l="l"/>
              <a:pathLst>
                <a:path h="4884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88437"/>
                  </a:lnTo>
                  <a:lnTo>
                    <a:pt x="0" y="488437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26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991877">
            <a:off x="-444855" y="-187970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996758">
            <a:off x="16375287" y="8206946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714712">
            <a:off x="17055282" y="-150293"/>
            <a:ext cx="1140294" cy="1990990"/>
          </a:xfrm>
          <a:custGeom>
            <a:avLst/>
            <a:gdLst/>
            <a:ahLst/>
            <a:cxnLst/>
            <a:rect r="r" b="b" t="t" l="l"/>
            <a:pathLst>
              <a:path h="1990990" w="1140294">
                <a:moveTo>
                  <a:pt x="0" y="0"/>
                </a:moveTo>
                <a:lnTo>
                  <a:pt x="1140294" y="0"/>
                </a:lnTo>
                <a:lnTo>
                  <a:pt x="1140294" y="1990990"/>
                </a:lnTo>
                <a:lnTo>
                  <a:pt x="0" y="1990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92602" y="2308166"/>
            <a:ext cx="6795683" cy="7268886"/>
          </a:xfrm>
          <a:custGeom>
            <a:avLst/>
            <a:gdLst/>
            <a:ahLst/>
            <a:cxnLst/>
            <a:rect r="r" b="b" t="t" l="l"/>
            <a:pathLst>
              <a:path h="7268886" w="6795683">
                <a:moveTo>
                  <a:pt x="0" y="0"/>
                </a:moveTo>
                <a:lnTo>
                  <a:pt x="6795683" y="0"/>
                </a:lnTo>
                <a:lnTo>
                  <a:pt x="6795683" y="7268886"/>
                </a:lnTo>
                <a:lnTo>
                  <a:pt x="0" y="72688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94" r="0" b="-219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43208" y="2308166"/>
            <a:ext cx="2282221" cy="1194720"/>
          </a:xfrm>
          <a:custGeom>
            <a:avLst/>
            <a:gdLst/>
            <a:ahLst/>
            <a:cxnLst/>
            <a:rect r="r" b="b" t="t" l="l"/>
            <a:pathLst>
              <a:path h="1194720" w="2282221">
                <a:moveTo>
                  <a:pt x="0" y="0"/>
                </a:moveTo>
                <a:lnTo>
                  <a:pt x="2282221" y="0"/>
                </a:lnTo>
                <a:lnTo>
                  <a:pt x="2282221" y="1194720"/>
                </a:lnTo>
                <a:lnTo>
                  <a:pt x="0" y="1194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8817" y="3532212"/>
            <a:ext cx="5691489" cy="36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5"/>
              </a:lnSpc>
            </a:pPr>
            <a:r>
              <a:rPr lang="en-US" sz="1997">
                <a:solidFill>
                  <a:srgbClr val="000000"/>
                </a:solidFill>
                <a:latin typeface="Montserrat Bold"/>
              </a:rPr>
              <a:t>Prevalence of Heart Disease/Heart Attack: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8758" y="4271053"/>
            <a:ext cx="5351605" cy="85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53474" indent="-176737" lvl="1">
              <a:lnSpc>
                <a:spcPts val="2292"/>
              </a:lnSpc>
              <a:buFont typeface="Arial"/>
              <a:buChar char="•"/>
            </a:pPr>
            <a:r>
              <a:rPr lang="en-US" sz="1637">
                <a:solidFill>
                  <a:srgbClr val="131417"/>
                </a:solidFill>
                <a:latin typeface="Poppins"/>
              </a:rPr>
              <a:t>10.3% of the population has a history of heart disease or heart attack.</a:t>
            </a:r>
          </a:p>
          <a:p>
            <a:pPr>
              <a:lnSpc>
                <a:spcPts val="229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034026" y="585451"/>
            <a:ext cx="821994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Garet ExtraBold"/>
              </a:rPr>
              <a:t>DISTRIBUTION OF HEART ATTACKS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9886" y="2392112"/>
            <a:ext cx="3679010" cy="4098036"/>
            <a:chOff x="0" y="0"/>
            <a:chExt cx="4905347" cy="546404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11" t="0" r="1711" b="0"/>
            <a:stretch>
              <a:fillRect/>
            </a:stretch>
          </p:blipFill>
          <p:spPr>
            <a:xfrm flipH="false" flipV="false">
              <a:off x="0" y="0"/>
              <a:ext cx="4905347" cy="546404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24549" y="2392112"/>
            <a:ext cx="3686971" cy="4098036"/>
            <a:chOff x="0" y="0"/>
            <a:chExt cx="4915961" cy="546404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6256" t="0" r="6256" b="0"/>
            <a:stretch>
              <a:fillRect/>
            </a:stretch>
          </p:blipFill>
          <p:spPr>
            <a:xfrm flipH="false" flipV="false">
              <a:off x="0" y="0"/>
              <a:ext cx="4915961" cy="546404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728077" y="2392112"/>
            <a:ext cx="3531223" cy="4177220"/>
            <a:chOff x="0" y="0"/>
            <a:chExt cx="4708298" cy="556962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766" t="0" r="3766" b="0"/>
            <a:stretch>
              <a:fillRect/>
            </a:stretch>
          </p:blipFill>
          <p:spPr>
            <a:xfrm flipH="false" flipV="false">
              <a:off x="0" y="0"/>
              <a:ext cx="4708298" cy="556962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811087"/>
            <a:chOff x="0" y="0"/>
            <a:chExt cx="4816593" cy="4769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476994"/>
            </a:xfrm>
            <a:custGeom>
              <a:avLst/>
              <a:gdLst/>
              <a:ahLst/>
              <a:cxnLst/>
              <a:rect r="r" b="b" t="t" l="l"/>
              <a:pathLst>
                <a:path h="4769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76994"/>
                  </a:lnTo>
                  <a:lnTo>
                    <a:pt x="0" y="476994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515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991877">
            <a:off x="-444855" y="-187970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996758">
            <a:off x="16375287" y="8206946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714712">
            <a:off x="17055282" y="-150293"/>
            <a:ext cx="1140294" cy="1990990"/>
          </a:xfrm>
          <a:custGeom>
            <a:avLst/>
            <a:gdLst/>
            <a:ahLst/>
            <a:cxnLst/>
            <a:rect r="r" b="b" t="t" l="l"/>
            <a:pathLst>
              <a:path h="1990990" w="1140294">
                <a:moveTo>
                  <a:pt x="0" y="0"/>
                </a:moveTo>
                <a:lnTo>
                  <a:pt x="1140294" y="0"/>
                </a:lnTo>
                <a:lnTo>
                  <a:pt x="1140294" y="1990990"/>
                </a:lnTo>
                <a:lnTo>
                  <a:pt x="0" y="1990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1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5472" y="2891525"/>
            <a:ext cx="4141545" cy="3178395"/>
          </a:xfrm>
          <a:custGeom>
            <a:avLst/>
            <a:gdLst/>
            <a:ahLst/>
            <a:cxnLst/>
            <a:rect r="r" b="b" t="t" l="l"/>
            <a:pathLst>
              <a:path h="3178395" w="4141545">
                <a:moveTo>
                  <a:pt x="0" y="0"/>
                </a:moveTo>
                <a:lnTo>
                  <a:pt x="4141545" y="0"/>
                </a:lnTo>
                <a:lnTo>
                  <a:pt x="4141545" y="3178395"/>
                </a:lnTo>
                <a:lnTo>
                  <a:pt x="0" y="3178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175307" y="6947993"/>
            <a:ext cx="330268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PHYSICAL HEALTH DISTRIBUTION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615903"/>
            <a:ext cx="3598317" cy="60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Elderly age group: 41%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Young age group: 24.7%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105156"/>
            <a:ext cx="3072147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AGE DISTRIBUTION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77863" y="7615904"/>
            <a:ext cx="3679010" cy="92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Higher count of non-smokers.</a:t>
            </a:r>
          </a:p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Emphasizes the prevalence </a:t>
            </a:r>
          </a:p>
          <a:p>
            <a:pPr algn="just">
              <a:lnSpc>
                <a:spcPts val="2539"/>
              </a:lnSpc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      </a:t>
            </a:r>
            <a:r>
              <a:rPr lang="en-US" sz="1597">
                <a:solidFill>
                  <a:srgbClr val="000000"/>
                </a:solidFill>
                <a:latin typeface="Montserrat"/>
              </a:rPr>
              <a:t>of non-smoking individuals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81295" y="7033074"/>
            <a:ext cx="307214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SMOKER/NON-SMOKER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93902" y="7675129"/>
            <a:ext cx="4197147" cy="186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'Obese' and 'Overweight': Approx. 9000 individuals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'Underweight': &lt; 500 patients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'Normal Weight': Around 6000 patients</a:t>
            </a:r>
          </a:p>
          <a:p>
            <a:pPr algn="ctr">
              <a:lnSpc>
                <a:spcPts val="253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76624" y="7033074"/>
            <a:ext cx="307214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BMI DISTRIBUTION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34026" y="585451"/>
            <a:ext cx="892258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Garet ExtraBold"/>
              </a:rPr>
              <a:t>DISTRIBUTION OF DIFFERENT FACTORS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28077" y="7675129"/>
            <a:ext cx="4197147" cy="154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0 indicates people are not physically active.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Highlights a prevalent lack of physical activity in the population.</a:t>
            </a:r>
          </a:p>
          <a:p>
            <a:pPr algn="ctr">
              <a:lnSpc>
                <a:spcPts val="253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0722" y="2063199"/>
            <a:ext cx="4748630" cy="4839807"/>
            <a:chOff x="0" y="0"/>
            <a:chExt cx="6331507" cy="64530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79" r="0" b="1679"/>
            <a:stretch>
              <a:fillRect/>
            </a:stretch>
          </p:blipFill>
          <p:spPr>
            <a:xfrm flipH="false" flipV="false">
              <a:off x="0" y="0"/>
              <a:ext cx="6331507" cy="645307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294722" y="2063199"/>
            <a:ext cx="4869251" cy="4839807"/>
            <a:chOff x="0" y="0"/>
            <a:chExt cx="6492335" cy="645307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02" t="0" r="202" b="0"/>
            <a:stretch>
              <a:fillRect/>
            </a:stretch>
          </p:blipFill>
          <p:spPr>
            <a:xfrm flipH="false" flipV="false">
              <a:off x="0" y="0"/>
              <a:ext cx="6492335" cy="645307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192673" y="2063199"/>
            <a:ext cx="5127614" cy="4839807"/>
            <a:chOff x="0" y="0"/>
            <a:chExt cx="6836818" cy="645307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2330" r="0" b="2330"/>
            <a:stretch>
              <a:fillRect/>
            </a:stretch>
          </p:blipFill>
          <p:spPr>
            <a:xfrm flipH="false" flipV="false">
              <a:off x="0" y="0"/>
              <a:ext cx="6836818" cy="645307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920324"/>
            <a:chOff x="0" y="0"/>
            <a:chExt cx="4816593" cy="505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505764"/>
            </a:xfrm>
            <a:custGeom>
              <a:avLst/>
              <a:gdLst/>
              <a:ahLst/>
              <a:cxnLst/>
              <a:rect r="r" b="b" t="t" l="l"/>
              <a:pathLst>
                <a:path h="50576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05764"/>
                  </a:lnTo>
                  <a:lnTo>
                    <a:pt x="0" y="505764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5438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747554"/>
            <a:ext cx="18288000" cy="519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ow Bold"/>
              </a:rPr>
              <a:t>DISTRIBUTION OF HEART ATTACKS ACROSS BMI CATEGORIES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5991877">
            <a:off x="-444855" y="-187970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996758">
            <a:off x="16375287" y="8206946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714712">
            <a:off x="17055282" y="-150293"/>
            <a:ext cx="1140294" cy="1990990"/>
          </a:xfrm>
          <a:custGeom>
            <a:avLst/>
            <a:gdLst/>
            <a:ahLst/>
            <a:cxnLst/>
            <a:rect r="r" b="b" t="t" l="l"/>
            <a:pathLst>
              <a:path h="1990990" w="1140294">
                <a:moveTo>
                  <a:pt x="0" y="0"/>
                </a:moveTo>
                <a:lnTo>
                  <a:pt x="1140294" y="0"/>
                </a:lnTo>
                <a:lnTo>
                  <a:pt x="1140294" y="1990990"/>
                </a:lnTo>
                <a:lnTo>
                  <a:pt x="0" y="1990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1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35152" y="8022966"/>
            <a:ext cx="4334201" cy="123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Correlation with increased heart disease.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Higher BMI values indicate potential risk for heart-related problems.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8237" y="7630802"/>
            <a:ext cx="3072147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BMI CATEGORY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94722" y="8060310"/>
            <a:ext cx="4869251" cy="123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Clear upward trend in high blood pressure levels</a:t>
            </a:r>
          </a:p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Emphasizes the substantial link between weight and the risk of heart attacks.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2102" y="7630800"/>
            <a:ext cx="404984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BMI CATEGORY WITH HIGHBP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92673" y="8022966"/>
            <a:ext cx="4897360" cy="154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Highlights link between weight categories.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Underscores the importance of the relationship between weight, cholesterol, and heart attack risk.</a:t>
            </a:r>
          </a:p>
          <a:p>
            <a:pPr algn="ctr">
              <a:lnSpc>
                <a:spcPts val="253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492157" y="7630802"/>
            <a:ext cx="452864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BMI CATEGORY WITH HIGH CHOL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44" y="2002939"/>
            <a:ext cx="3879844" cy="3714388"/>
            <a:chOff x="0" y="0"/>
            <a:chExt cx="5173126" cy="49525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903" t="0" r="5903" b="0"/>
            <a:stretch>
              <a:fillRect/>
            </a:stretch>
          </p:blipFill>
          <p:spPr>
            <a:xfrm flipH="false" flipV="false">
              <a:off x="0" y="0"/>
              <a:ext cx="5173126" cy="495251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055604" y="2002939"/>
            <a:ext cx="3679010" cy="3714388"/>
            <a:chOff x="0" y="0"/>
            <a:chExt cx="4905347" cy="495251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956" t="0" r="4956" b="0"/>
            <a:stretch>
              <a:fillRect/>
            </a:stretch>
          </p:blipFill>
          <p:spPr>
            <a:xfrm flipH="false" flipV="false">
              <a:off x="0" y="0"/>
              <a:ext cx="4905347" cy="495251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850336" y="2007701"/>
            <a:ext cx="3531223" cy="3709625"/>
            <a:chOff x="0" y="0"/>
            <a:chExt cx="4708298" cy="494616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667" t="0" r="3667" b="0"/>
            <a:stretch>
              <a:fillRect/>
            </a:stretch>
          </p:blipFill>
          <p:spPr>
            <a:xfrm flipH="false" flipV="false">
              <a:off x="0" y="0"/>
              <a:ext cx="4708298" cy="4946167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3850336" y="6275676"/>
            <a:ext cx="330268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HEAVY ALCOHOL/HEART ATTACK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18288000" cy="1688614"/>
            <a:chOff x="0" y="0"/>
            <a:chExt cx="4816593" cy="4447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444738"/>
            </a:xfrm>
            <a:custGeom>
              <a:avLst/>
              <a:gdLst/>
              <a:ahLst/>
              <a:cxnLst/>
              <a:rect r="r" b="b" t="t" l="l"/>
              <a:pathLst>
                <a:path h="44473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4738"/>
                  </a:lnTo>
                  <a:lnTo>
                    <a:pt x="0" y="444738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16593" cy="482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0" y="609104"/>
            <a:ext cx="18288000" cy="48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w Bold"/>
              </a:rPr>
              <a:t>LIFESTYLE FACTORS INFLUENCING HEART ATTACKS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991877">
            <a:off x="-444855" y="-187970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996758">
            <a:off x="16375287" y="8206946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714712">
            <a:off x="17055282" y="-150293"/>
            <a:ext cx="1140294" cy="1990990"/>
          </a:xfrm>
          <a:custGeom>
            <a:avLst/>
            <a:gdLst/>
            <a:ahLst/>
            <a:cxnLst/>
            <a:rect r="r" b="b" t="t" l="l"/>
            <a:pathLst>
              <a:path h="1990990" w="1140294">
                <a:moveTo>
                  <a:pt x="0" y="0"/>
                </a:moveTo>
                <a:lnTo>
                  <a:pt x="1140294" y="0"/>
                </a:lnTo>
                <a:lnTo>
                  <a:pt x="1140294" y="1990990"/>
                </a:lnTo>
                <a:lnTo>
                  <a:pt x="0" y="1990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1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8278" y="7133769"/>
            <a:ext cx="3916750" cy="186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Females predominate, signaling higher male susceptibility to heart attacks.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Larger female dataset emphasizes the need for balanced gender inclusion in research.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3178" y="6275676"/>
            <a:ext cx="3410557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GENDER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/HEART ATTACK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84128" y="7133769"/>
            <a:ext cx="4070627" cy="186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Non-smokers outnumber smokers, indicating a slightly higher risk of heart disease among smokers.</a:t>
            </a:r>
          </a:p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Addressing smoking-related risks is crucial, particularly in populations with higher smoking prevalence.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31652" y="6275676"/>
            <a:ext cx="337557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SMOKER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/HEART ATTACK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73644" y="7045118"/>
            <a:ext cx="4197147" cy="249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The dataset shows a higher likelihood of heart disease with increasing income levels.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Correlation underscores the importance of considering socioeconomic factors in health outcomes.</a:t>
            </a:r>
          </a:p>
          <a:p>
            <a:pPr algn="ctr">
              <a:lnSpc>
                <a:spcPts val="253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715201" y="6259603"/>
            <a:ext cx="3411697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INCOME LEVELS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/HEART ATTACK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50336" y="7089766"/>
            <a:ext cx="3764195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"/>
              </a:rPr>
              <a:t>Heavy alcohol consumption shows an unexpected association with lower heart disease rates, warranting further investigation for nuanced discussions.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6388285" y="2308166"/>
            <a:ext cx="1809814" cy="947419"/>
          </a:xfrm>
          <a:custGeom>
            <a:avLst/>
            <a:gdLst/>
            <a:ahLst/>
            <a:cxnLst/>
            <a:rect r="r" b="b" t="t" l="l"/>
            <a:pathLst>
              <a:path h="947419" w="1809814">
                <a:moveTo>
                  <a:pt x="0" y="0"/>
                </a:moveTo>
                <a:lnTo>
                  <a:pt x="1809814" y="0"/>
                </a:lnTo>
                <a:lnTo>
                  <a:pt x="1809814" y="947419"/>
                </a:lnTo>
                <a:lnTo>
                  <a:pt x="0" y="9474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806605" y="2223090"/>
            <a:ext cx="3531223" cy="3274085"/>
            <a:chOff x="0" y="0"/>
            <a:chExt cx="4708298" cy="4365447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12"/>
            <a:srcRect l="2861" t="0" r="2861" b="0"/>
            <a:stretch>
              <a:fillRect/>
            </a:stretch>
          </p:blipFill>
          <p:spPr>
            <a:xfrm flipH="false" flipV="false">
              <a:off x="0" y="0"/>
              <a:ext cx="4708298" cy="4365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590" y="2535535"/>
            <a:ext cx="3879844" cy="3183030"/>
            <a:chOff x="0" y="0"/>
            <a:chExt cx="5173126" cy="42440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03" t="0" r="603" b="0"/>
            <a:stretch>
              <a:fillRect/>
            </a:stretch>
          </p:blipFill>
          <p:spPr>
            <a:xfrm flipH="false" flipV="false">
              <a:off x="0" y="0"/>
              <a:ext cx="5173126" cy="424404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345676" y="2535535"/>
            <a:ext cx="3530230" cy="3183030"/>
            <a:chOff x="0" y="0"/>
            <a:chExt cx="4706973" cy="424404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829" t="0" r="4829" b="0"/>
            <a:stretch>
              <a:fillRect/>
            </a:stretch>
          </p:blipFill>
          <p:spPr>
            <a:xfrm flipH="false" flipV="false">
              <a:off x="0" y="0"/>
              <a:ext cx="4706973" cy="424404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618856" y="2444480"/>
            <a:ext cx="3604388" cy="3242009"/>
            <a:chOff x="0" y="0"/>
            <a:chExt cx="4805851" cy="432267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4529" t="0" r="4529" b="0"/>
            <a:stretch>
              <a:fillRect/>
            </a:stretch>
          </p:blipFill>
          <p:spPr>
            <a:xfrm flipH="false" flipV="false">
              <a:off x="0" y="0"/>
              <a:ext cx="4805851" cy="432267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966821" y="2444480"/>
            <a:ext cx="3531223" cy="3121685"/>
            <a:chOff x="0" y="0"/>
            <a:chExt cx="4708298" cy="416224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7958" t="0" r="27958" b="0"/>
            <a:stretch>
              <a:fillRect/>
            </a:stretch>
          </p:blipFill>
          <p:spPr>
            <a:xfrm flipH="false" flipV="false">
              <a:off x="0" y="0"/>
              <a:ext cx="4708298" cy="4162247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4237257" y="6498471"/>
            <a:ext cx="330268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PHYSICAL ACTIVITY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/HEART ATTACK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0"/>
            <a:ext cx="18288000" cy="1588115"/>
            <a:chOff x="0" y="0"/>
            <a:chExt cx="4816593" cy="4182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418269"/>
            </a:xfrm>
            <a:custGeom>
              <a:avLst/>
              <a:gdLst/>
              <a:ahLst/>
              <a:cxnLst/>
              <a:rect r="r" b="b" t="t" l="l"/>
              <a:pathLst>
                <a:path h="41826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18269"/>
                  </a:lnTo>
                  <a:lnTo>
                    <a:pt x="0" y="418269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456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519112"/>
            <a:ext cx="18288000" cy="48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w Bold"/>
              </a:rPr>
              <a:t>HEALTH FACTORS INFLUENCING HEART ATTACKS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991877">
            <a:off x="-444855" y="-187970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4996758">
            <a:off x="16375287" y="8206946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714712">
            <a:off x="17055282" y="-150293"/>
            <a:ext cx="1140294" cy="1990990"/>
          </a:xfrm>
          <a:custGeom>
            <a:avLst/>
            <a:gdLst/>
            <a:ahLst/>
            <a:cxnLst/>
            <a:rect r="r" b="b" t="t" l="l"/>
            <a:pathLst>
              <a:path h="1990990" w="1140294">
                <a:moveTo>
                  <a:pt x="0" y="0"/>
                </a:moveTo>
                <a:lnTo>
                  <a:pt x="1140294" y="0"/>
                </a:lnTo>
                <a:lnTo>
                  <a:pt x="1140294" y="1990990"/>
                </a:lnTo>
                <a:lnTo>
                  <a:pt x="0" y="1990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1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2560" y="7445544"/>
            <a:ext cx="4297750" cy="154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Few individuals exhibit high cholesterol levels.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Despite low prevalence, a strong association exists with increased heart disease.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4388" y="6623440"/>
            <a:ext cx="3410557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HIGH CHOLESTEROL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/HEART ATTACK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13685" y="7359443"/>
            <a:ext cx="4070627" cy="186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High blood pressure is linked to a higher proportion with a history of heart disease.</a:t>
            </a:r>
          </a:p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Emphasizes high blood pressure's potential role in cardiovascular health outcomes.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23001" y="6567140"/>
            <a:ext cx="337557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HIGH BP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/HEART ATTACK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18856" y="7359443"/>
            <a:ext cx="4197147" cy="217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The dataset reveals a scarcity of individuals with diabetes, indicating lower prevalence.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A larger proportion of those without diabetes have a history of heart disease.</a:t>
            </a:r>
          </a:p>
          <a:p>
            <a:pPr algn="ctr">
              <a:lnSpc>
                <a:spcPts val="253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011581" y="6567141"/>
            <a:ext cx="3411697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DIABETES/HEART ATTACK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06503" y="7388018"/>
            <a:ext cx="3764195" cy="219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"/>
              </a:rPr>
              <a:t>Regular physical activity slightly increases heart disease susceptibility, highlighting a nuanced relationship.</a:t>
            </a:r>
          </a:p>
          <a:p>
            <a:pPr marL="345443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ontserrat"/>
              </a:rPr>
              <a:t>Understanding specific activities and durations is crucial for personalized heart health recommendations.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822618" y="1588115"/>
            <a:ext cx="1375481" cy="720051"/>
          </a:xfrm>
          <a:custGeom>
            <a:avLst/>
            <a:gdLst/>
            <a:ahLst/>
            <a:cxnLst/>
            <a:rect r="r" b="b" t="t" l="l"/>
            <a:pathLst>
              <a:path h="720051" w="1375481">
                <a:moveTo>
                  <a:pt x="0" y="0"/>
                </a:moveTo>
                <a:lnTo>
                  <a:pt x="1375481" y="0"/>
                </a:lnTo>
                <a:lnTo>
                  <a:pt x="1375481" y="720051"/>
                </a:lnTo>
                <a:lnTo>
                  <a:pt x="0" y="720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888947" y="2444480"/>
            <a:ext cx="3686971" cy="3242009"/>
            <a:chOff x="0" y="0"/>
            <a:chExt cx="4915961" cy="4322679"/>
          </a:xfrm>
        </p:grpSpPr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13"/>
            <a:srcRect l="2126" t="0" r="2126" b="0"/>
            <a:stretch>
              <a:fillRect/>
            </a:stretch>
          </p:blipFill>
          <p:spPr>
            <a:xfrm flipH="false" flipV="false">
              <a:off x="0" y="0"/>
              <a:ext cx="4915961" cy="4322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388" y="1992952"/>
            <a:ext cx="8270859" cy="4177249"/>
            <a:chOff x="0" y="0"/>
            <a:chExt cx="11027812" cy="556966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764" t="0" r="8764" b="0"/>
            <a:stretch>
              <a:fillRect/>
            </a:stretch>
          </p:blipFill>
          <p:spPr>
            <a:xfrm flipH="false" flipV="false">
              <a:off x="0" y="0"/>
              <a:ext cx="11027812" cy="556966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166092" y="1992952"/>
            <a:ext cx="6864671" cy="3885785"/>
            <a:chOff x="0" y="0"/>
            <a:chExt cx="9152894" cy="518104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22" t="0" r="422" b="0"/>
            <a:stretch>
              <a:fillRect/>
            </a:stretch>
          </p:blipFill>
          <p:spPr>
            <a:xfrm flipH="false" flipV="false">
              <a:off x="0" y="0"/>
              <a:ext cx="9152894" cy="518104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97495" y="0"/>
            <a:ext cx="18288000" cy="1478602"/>
            <a:chOff x="0" y="0"/>
            <a:chExt cx="4816593" cy="3894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389426"/>
            </a:xfrm>
            <a:custGeom>
              <a:avLst/>
              <a:gdLst/>
              <a:ahLst/>
              <a:cxnLst/>
              <a:rect r="r" b="b" t="t" l="l"/>
              <a:pathLst>
                <a:path h="389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9426"/>
                  </a:lnTo>
                  <a:lnTo>
                    <a:pt x="0" y="389426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427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991877">
            <a:off x="-444855" y="-187970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996758">
            <a:off x="16375287" y="8206946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714712">
            <a:off x="17055282" y="-150293"/>
            <a:ext cx="1140294" cy="1990990"/>
          </a:xfrm>
          <a:custGeom>
            <a:avLst/>
            <a:gdLst/>
            <a:ahLst/>
            <a:cxnLst/>
            <a:rect r="r" b="b" t="t" l="l"/>
            <a:pathLst>
              <a:path h="1990990" w="1140294">
                <a:moveTo>
                  <a:pt x="0" y="0"/>
                </a:moveTo>
                <a:lnTo>
                  <a:pt x="1140294" y="0"/>
                </a:lnTo>
                <a:lnTo>
                  <a:pt x="1140294" y="1990990"/>
                </a:lnTo>
                <a:lnTo>
                  <a:pt x="0" y="19909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79298" y="7368768"/>
            <a:ext cx="6135453" cy="217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9"/>
              </a:lnSpc>
            </a:pP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Scatterplot indicates higher heart disease risk in elderly. 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'Adults' also show risks, influenced by activity and lifestyle.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 High BMI and age strongly link to heart disease.</a:t>
            </a:r>
          </a:p>
          <a:p>
            <a:pPr>
              <a:lnSpc>
                <a:spcPts val="2539"/>
              </a:lnSpc>
            </a:pPr>
          </a:p>
          <a:p>
            <a:pPr>
              <a:lnSpc>
                <a:spcPts val="25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316738" y="6798726"/>
            <a:ext cx="3410557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AGE &amp; BMI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/HEART ATTACK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81589" y="7683093"/>
            <a:ext cx="6047848" cy="123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High blood pressure elevates cardiovascular risk.</a:t>
            </a:r>
          </a:p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Women have extra risk, showing gender differences.</a:t>
            </a:r>
          </a:p>
          <a:p>
            <a:pPr algn="just"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Recognizing this is crucial for tailored prevention and care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10638" y="6798725"/>
            <a:ext cx="337557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GENDER &amp; HIGHBP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/HEART ATTACK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998" y="467679"/>
            <a:ext cx="18130004" cy="48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w Bold"/>
              </a:rPr>
              <a:t>CORRELATION BETWEEN FACTORS INFLUENCING HEART ATTACKS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14903" y="1715975"/>
            <a:ext cx="1058193" cy="553954"/>
          </a:xfrm>
          <a:custGeom>
            <a:avLst/>
            <a:gdLst/>
            <a:ahLst/>
            <a:cxnLst/>
            <a:rect r="r" b="b" t="t" l="l"/>
            <a:pathLst>
              <a:path h="553954" w="1058193">
                <a:moveTo>
                  <a:pt x="0" y="0"/>
                </a:moveTo>
                <a:lnTo>
                  <a:pt x="1058194" y="0"/>
                </a:lnTo>
                <a:lnTo>
                  <a:pt x="1058194" y="553954"/>
                </a:lnTo>
                <a:lnTo>
                  <a:pt x="0" y="553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59673" y="1028700"/>
            <a:ext cx="9768654" cy="2850200"/>
            <a:chOff x="0" y="0"/>
            <a:chExt cx="2495922" cy="7282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5922" cy="728235"/>
            </a:xfrm>
            <a:custGeom>
              <a:avLst/>
              <a:gdLst/>
              <a:ahLst/>
              <a:cxnLst/>
              <a:rect r="r" b="b" t="t" l="l"/>
              <a:pathLst>
                <a:path h="728235" w="2495922">
                  <a:moveTo>
                    <a:pt x="7133" y="0"/>
                  </a:moveTo>
                  <a:lnTo>
                    <a:pt x="2488790" y="0"/>
                  </a:lnTo>
                  <a:cubicBezTo>
                    <a:pt x="2492729" y="0"/>
                    <a:pt x="2495922" y="3193"/>
                    <a:pt x="2495922" y="7133"/>
                  </a:cubicBezTo>
                  <a:lnTo>
                    <a:pt x="2495922" y="721102"/>
                  </a:lnTo>
                  <a:cubicBezTo>
                    <a:pt x="2495922" y="725042"/>
                    <a:pt x="2492729" y="728235"/>
                    <a:pt x="2488790" y="728235"/>
                  </a:cubicBezTo>
                  <a:lnTo>
                    <a:pt x="7133" y="728235"/>
                  </a:lnTo>
                  <a:cubicBezTo>
                    <a:pt x="3193" y="728235"/>
                    <a:pt x="0" y="725042"/>
                    <a:pt x="0" y="721102"/>
                  </a:cubicBezTo>
                  <a:lnTo>
                    <a:pt x="0" y="7133"/>
                  </a:lnTo>
                  <a:cubicBezTo>
                    <a:pt x="0" y="3193"/>
                    <a:pt x="3193" y="0"/>
                    <a:pt x="7133" y="0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95922" cy="766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13421" y="6736623"/>
            <a:ext cx="18851510" cy="3550377"/>
            <a:chOff x="0" y="0"/>
            <a:chExt cx="4816621" cy="9071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621" cy="907133"/>
            </a:xfrm>
            <a:custGeom>
              <a:avLst/>
              <a:gdLst/>
              <a:ahLst/>
              <a:cxnLst/>
              <a:rect r="r" b="b" t="t" l="l"/>
              <a:pathLst>
                <a:path h="907133" w="4816621">
                  <a:moveTo>
                    <a:pt x="0" y="0"/>
                  </a:moveTo>
                  <a:lnTo>
                    <a:pt x="4816621" y="0"/>
                  </a:lnTo>
                  <a:lnTo>
                    <a:pt x="4816621" y="907133"/>
                  </a:lnTo>
                  <a:lnTo>
                    <a:pt x="0" y="907133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621" cy="945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4671140"/>
            <a:ext cx="3303876" cy="330387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"/>
              <a:stretch>
                <a:fillRect l="-4678" t="-2855" r="223" b="-33926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729928" y="7578730"/>
            <a:ext cx="3912085" cy="4316783"/>
          </a:xfrm>
          <a:custGeom>
            <a:avLst/>
            <a:gdLst/>
            <a:ahLst/>
            <a:cxnLst/>
            <a:rect r="r" b="b" t="t" l="l"/>
            <a:pathLst>
              <a:path h="4316783" w="3912085">
                <a:moveTo>
                  <a:pt x="0" y="0"/>
                </a:moveTo>
                <a:lnTo>
                  <a:pt x="3912085" y="0"/>
                </a:lnTo>
                <a:lnTo>
                  <a:pt x="3912085" y="4316783"/>
                </a:lnTo>
                <a:lnTo>
                  <a:pt x="0" y="4316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566382" y="7388844"/>
            <a:ext cx="3912085" cy="4316783"/>
          </a:xfrm>
          <a:custGeom>
            <a:avLst/>
            <a:gdLst/>
            <a:ahLst/>
            <a:cxnLst/>
            <a:rect r="r" b="b" t="t" l="l"/>
            <a:pathLst>
              <a:path h="4316783" w="3912085">
                <a:moveTo>
                  <a:pt x="0" y="0"/>
                </a:moveTo>
                <a:lnTo>
                  <a:pt x="3912085" y="0"/>
                </a:lnTo>
                <a:lnTo>
                  <a:pt x="3912085" y="4316783"/>
                </a:lnTo>
                <a:lnTo>
                  <a:pt x="0" y="4316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714712">
            <a:off x="15831813" y="-165707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981963">
            <a:off x="-444395" y="-140519"/>
            <a:ext cx="3314853" cy="2912160"/>
          </a:xfrm>
          <a:custGeom>
            <a:avLst/>
            <a:gdLst/>
            <a:ahLst/>
            <a:cxnLst/>
            <a:rect r="r" b="b" t="t" l="l"/>
            <a:pathLst>
              <a:path h="2912160" w="3314853">
                <a:moveTo>
                  <a:pt x="0" y="0"/>
                </a:moveTo>
                <a:lnTo>
                  <a:pt x="3314853" y="0"/>
                </a:lnTo>
                <a:lnTo>
                  <a:pt x="3314853" y="2912160"/>
                </a:lnTo>
                <a:lnTo>
                  <a:pt x="0" y="2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780198" y="4671140"/>
            <a:ext cx="3303876" cy="330387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8"/>
              <a:stretch>
                <a:fillRect l="223" t="-6070" r="223" b="-607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560395" y="4671140"/>
            <a:ext cx="3303876" cy="330387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9"/>
              <a:stretch>
                <a:fillRect l="223" t="-6247" r="-1687" b="-2703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340522" y="4449655"/>
            <a:ext cx="3303876" cy="3303876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29040" t="-15223" r="-25609" b="-92267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4859397" y="4275020"/>
            <a:ext cx="3653146" cy="3653146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223" t="0" r="223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831981" y="1302776"/>
            <a:ext cx="8624038" cy="133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7361" spc="169">
                <a:solidFill>
                  <a:srgbClr val="F4F4F4"/>
                </a:solidFill>
                <a:latin typeface="Poppins Ultra-Bold"/>
              </a:rPr>
              <a:t>OUR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5478" y="8276661"/>
            <a:ext cx="2572919" cy="42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0000"/>
                </a:solidFill>
                <a:latin typeface="Open Sans 1 Bold"/>
              </a:rPr>
              <a:t>Shubham Gaur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06901" y="8276661"/>
            <a:ext cx="3650469" cy="42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0000"/>
                </a:solidFill>
                <a:latin typeface="Open Sans 1 Bold"/>
              </a:rPr>
              <a:t>Anjali Haryani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25874" y="8276661"/>
            <a:ext cx="2572919" cy="42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0000"/>
                </a:solidFill>
                <a:latin typeface="Open Sans 1 Bold"/>
              </a:rPr>
              <a:t>Jaamie Maarsh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45299" y="2771549"/>
            <a:ext cx="8810720" cy="34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4F4F4"/>
                </a:solidFill>
                <a:latin typeface="Open Sans 1 Light"/>
              </a:rPr>
              <a:t>A Bunch of aspiring Data professionals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486127" y="8276661"/>
            <a:ext cx="2572919" cy="42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0000"/>
                </a:solidFill>
                <a:latin typeface="Open Sans 1 Bold"/>
              </a:rPr>
              <a:t>Payal Chavan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06000" y="8276661"/>
            <a:ext cx="2572919" cy="42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0000"/>
                </a:solidFill>
                <a:latin typeface="Open Sans 1 Bold"/>
              </a:rPr>
              <a:t>Kalyan Kumar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08166"/>
            <a:ext cx="4384705" cy="3439888"/>
            <a:chOff x="0" y="0"/>
            <a:chExt cx="5846273" cy="458651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51" r="0" b="1851"/>
            <a:stretch>
              <a:fillRect/>
            </a:stretch>
          </p:blipFill>
          <p:spPr>
            <a:xfrm flipH="false" flipV="false">
              <a:off x="0" y="0"/>
              <a:ext cx="5846273" cy="458651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914227" y="2345540"/>
            <a:ext cx="4177632" cy="3439888"/>
            <a:chOff x="0" y="0"/>
            <a:chExt cx="5570176" cy="458651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5" r="0" b="15"/>
            <a:stretch>
              <a:fillRect/>
            </a:stretch>
          </p:blipFill>
          <p:spPr>
            <a:xfrm flipH="false" flipV="false">
              <a:off x="0" y="0"/>
              <a:ext cx="5570176" cy="458651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592682" y="2308166"/>
            <a:ext cx="4140521" cy="3439888"/>
            <a:chOff x="0" y="0"/>
            <a:chExt cx="5520694" cy="458651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702" t="0" r="702" b="0"/>
            <a:stretch>
              <a:fillRect/>
            </a:stretch>
          </p:blipFill>
          <p:spPr>
            <a:xfrm flipH="false" flipV="false">
              <a:off x="0" y="0"/>
              <a:ext cx="5520694" cy="458651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529229"/>
            <a:chOff x="0" y="0"/>
            <a:chExt cx="4816593" cy="4027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402760"/>
            </a:xfrm>
            <a:custGeom>
              <a:avLst/>
              <a:gdLst/>
              <a:ahLst/>
              <a:cxnLst/>
              <a:rect r="r" b="b" t="t" l="l"/>
              <a:pathLst>
                <a:path h="4027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02760"/>
                  </a:lnTo>
                  <a:lnTo>
                    <a:pt x="0" y="402760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440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573581"/>
            <a:ext cx="18288000" cy="48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w Bold"/>
              </a:rPr>
              <a:t>CORRELATION BETWEEN FACTORS INFLUENCING HEART ATTACKS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5991877">
            <a:off x="-444855" y="-187970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996758">
            <a:off x="16375287" y="8206946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714712">
            <a:off x="17055282" y="-150293"/>
            <a:ext cx="1140294" cy="1990990"/>
          </a:xfrm>
          <a:custGeom>
            <a:avLst/>
            <a:gdLst/>
            <a:ahLst/>
            <a:cxnLst/>
            <a:rect r="r" b="b" t="t" l="l"/>
            <a:pathLst>
              <a:path h="1990990" w="1140294">
                <a:moveTo>
                  <a:pt x="0" y="0"/>
                </a:moveTo>
                <a:lnTo>
                  <a:pt x="1140294" y="0"/>
                </a:lnTo>
                <a:lnTo>
                  <a:pt x="1140294" y="1990990"/>
                </a:lnTo>
                <a:lnTo>
                  <a:pt x="0" y="1990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1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94388" y="6824314"/>
            <a:ext cx="5447420" cy="186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Smoking and exercise are inversely related. This means that people who smoke are less likely to exercise.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This relationship highlights the complex interplay of lifestyle factors that can impact cardiovascular health.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5774" y="5984210"/>
            <a:ext cx="3410557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PHYSICAL ACTIVITY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/AVG SMOKER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15254" y="5984210"/>
            <a:ext cx="337557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EDUCATION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/AVG INCOME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607" y="5984209"/>
            <a:ext cx="3411697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ALCOHOL CONSUMPTION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88">
                <a:solidFill>
                  <a:srgbClr val="000000"/>
                </a:solidFill>
                <a:latin typeface="Montserrat Ultra-Bold"/>
              </a:rPr>
              <a:t>/AVG DIABETES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20290" y="6824314"/>
            <a:ext cx="5447420" cy="217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Higher education and income are positively correlated, suggesting a complex interplay between socioeconomic factors and health outcomes.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The link between education, income, and stress emphasizes the importance of considering these factors in promoting cardiovascular health.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92225" y="6824314"/>
            <a:ext cx="5447420" cy="154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The line plot indicates less alcohol consumption linked to more diabetes.</a:t>
            </a:r>
            <a:r>
              <a:rPr lang="en-US" sz="1597">
                <a:solidFill>
                  <a:srgbClr val="000000"/>
                </a:solidFill>
                <a:latin typeface="Montserrat"/>
              </a:rPr>
              <a:t> </a:t>
            </a:r>
          </a:p>
          <a:p>
            <a:pPr marL="344866" indent="-172433" lvl="1">
              <a:lnSpc>
                <a:spcPts val="2539"/>
              </a:lnSpc>
              <a:buFont typeface="Arial"/>
              <a:buChar char="•"/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 Highlights a complex interaction affecting cardiovascular outcomes. </a:t>
            </a:r>
          </a:p>
          <a:p>
            <a:pPr>
              <a:lnSpc>
                <a:spcPts val="2539"/>
              </a:lnSpc>
            </a:pPr>
            <a:r>
              <a:rPr lang="en-US" sz="1597">
                <a:solidFill>
                  <a:srgbClr val="000000"/>
                </a:solidFill>
                <a:latin typeface="Montserrat"/>
              </a:rPr>
              <a:t>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493304" y="1834456"/>
            <a:ext cx="1809814" cy="947419"/>
          </a:xfrm>
          <a:custGeom>
            <a:avLst/>
            <a:gdLst/>
            <a:ahLst/>
            <a:cxnLst/>
            <a:rect r="r" b="b" t="t" l="l"/>
            <a:pathLst>
              <a:path h="947419" w="1809814">
                <a:moveTo>
                  <a:pt x="0" y="0"/>
                </a:moveTo>
                <a:lnTo>
                  <a:pt x="1809814" y="0"/>
                </a:lnTo>
                <a:lnTo>
                  <a:pt x="1809814" y="947420"/>
                </a:lnTo>
                <a:lnTo>
                  <a:pt x="0" y="9474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3499" y="6223128"/>
            <a:ext cx="8935030" cy="8935030"/>
          </a:xfrm>
          <a:custGeom>
            <a:avLst/>
            <a:gdLst/>
            <a:ahLst/>
            <a:cxnLst/>
            <a:rect r="r" b="b" t="t" l="l"/>
            <a:pathLst>
              <a:path h="8935030" w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54461"/>
            <a:ext cx="12642510" cy="6903839"/>
          </a:xfrm>
          <a:custGeom>
            <a:avLst/>
            <a:gdLst/>
            <a:ahLst/>
            <a:cxnLst/>
            <a:rect r="r" b="b" t="t" l="l"/>
            <a:pathLst>
              <a:path h="6903839" w="12642510">
                <a:moveTo>
                  <a:pt x="0" y="0"/>
                </a:moveTo>
                <a:lnTo>
                  <a:pt x="12642510" y="0"/>
                </a:lnTo>
                <a:lnTo>
                  <a:pt x="12642510" y="6903839"/>
                </a:lnTo>
                <a:lnTo>
                  <a:pt x="0" y="6903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7" t="0" r="-266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27611" y="2574483"/>
            <a:ext cx="4091695" cy="769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2887" indent="-176443" lvl="1">
              <a:lnSpc>
                <a:spcPts val="2598"/>
              </a:lnSpc>
              <a:buFont typeface="Arial"/>
              <a:buChar char="•"/>
            </a:pPr>
            <a:r>
              <a:rPr lang="en-US" sz="1634">
                <a:solidFill>
                  <a:srgbClr val="000000"/>
                </a:solidFill>
                <a:latin typeface="Montserrat"/>
              </a:rPr>
              <a:t>Age, BMI, High BP, High Chol, Physical health emerges as pivotal determinant in direct proportion to heart disease.</a:t>
            </a:r>
          </a:p>
          <a:p>
            <a:pPr algn="just">
              <a:lnSpc>
                <a:spcPts val="2598"/>
              </a:lnSpc>
            </a:pPr>
          </a:p>
          <a:p>
            <a:pPr algn="just" marL="352887" indent="-176443" lvl="1">
              <a:lnSpc>
                <a:spcPts val="2598"/>
              </a:lnSpc>
              <a:buFont typeface="Arial"/>
              <a:buChar char="•"/>
            </a:pPr>
            <a:r>
              <a:rPr lang="en-US" sz="1634">
                <a:solidFill>
                  <a:srgbClr val="000000"/>
                </a:solidFill>
                <a:latin typeface="Montserrat"/>
              </a:rPr>
              <a:t>Physical Activity, Income, Education, Heavy Alcohol Consumption are negatively correlated with heart disease.</a:t>
            </a:r>
          </a:p>
          <a:p>
            <a:pPr algn="just">
              <a:lnSpc>
                <a:spcPts val="2598"/>
              </a:lnSpc>
            </a:pPr>
          </a:p>
          <a:p>
            <a:pPr algn="just" marL="352887" indent="-176443" lvl="1">
              <a:lnSpc>
                <a:spcPts val="2598"/>
              </a:lnSpc>
              <a:buFont typeface="Arial"/>
              <a:buChar char="•"/>
            </a:pPr>
            <a:r>
              <a:rPr lang="en-US" sz="1634">
                <a:solidFill>
                  <a:srgbClr val="000000"/>
                </a:solidFill>
                <a:latin typeface="Montserrat"/>
              </a:rPr>
              <a:t>High BP &amp; Age, High Chol &amp; Age having  positive correlation between them.</a:t>
            </a:r>
          </a:p>
          <a:p>
            <a:pPr algn="just">
              <a:lnSpc>
                <a:spcPts val="2598"/>
              </a:lnSpc>
            </a:pPr>
          </a:p>
          <a:p>
            <a:pPr algn="just" marL="352887" indent="-176443" lvl="1">
              <a:lnSpc>
                <a:spcPts val="2598"/>
              </a:lnSpc>
              <a:buFont typeface="Arial"/>
              <a:buChar char="•"/>
            </a:pPr>
            <a:r>
              <a:rPr lang="en-US" sz="1634">
                <a:solidFill>
                  <a:srgbClr val="000000"/>
                </a:solidFill>
                <a:latin typeface="Montserrat"/>
              </a:rPr>
              <a:t>Income &amp; general health, Income &amp; Physical health having  negative correlation between them</a:t>
            </a:r>
          </a:p>
          <a:p>
            <a:pPr algn="just">
              <a:lnSpc>
                <a:spcPts val="2598"/>
              </a:lnSpc>
            </a:pPr>
          </a:p>
          <a:p>
            <a:pPr algn="just">
              <a:lnSpc>
                <a:spcPts val="2598"/>
              </a:lnSpc>
            </a:pPr>
          </a:p>
          <a:p>
            <a:pPr algn="just">
              <a:lnSpc>
                <a:spcPts val="2598"/>
              </a:lnSpc>
            </a:pPr>
          </a:p>
          <a:p>
            <a:pPr algn="just">
              <a:lnSpc>
                <a:spcPts val="2598"/>
              </a:lnSpc>
            </a:pPr>
          </a:p>
          <a:p>
            <a:pPr algn="just">
              <a:lnSpc>
                <a:spcPts val="2598"/>
              </a:lnSpc>
            </a:pPr>
          </a:p>
          <a:p>
            <a:pPr algn="just">
              <a:lnSpc>
                <a:spcPts val="2598"/>
              </a:lnSpc>
            </a:pPr>
          </a:p>
          <a:p>
            <a:pPr algn="just">
              <a:lnSpc>
                <a:spcPts val="2598"/>
              </a:lnSpc>
            </a:pPr>
            <a:r>
              <a:rPr lang="en-US" sz="1634">
                <a:solidFill>
                  <a:srgbClr val="000000"/>
                </a:solidFill>
                <a:latin typeface="Montserrat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608227"/>
            <a:chOff x="0" y="0"/>
            <a:chExt cx="4816593" cy="4235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23566"/>
            </a:xfrm>
            <a:custGeom>
              <a:avLst/>
              <a:gdLst/>
              <a:ahLst/>
              <a:cxnLst/>
              <a:rect r="r" b="b" t="t" l="l"/>
              <a:pathLst>
                <a:path h="42356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23566"/>
                  </a:lnTo>
                  <a:lnTo>
                    <a:pt x="0" y="423566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461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629107"/>
            <a:ext cx="18288000" cy="48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w Bold"/>
              </a:rPr>
              <a:t>CORRELATION MATRIX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991877">
            <a:off x="-444855" y="-187970"/>
            <a:ext cx="2478486" cy="2177396"/>
          </a:xfrm>
          <a:custGeom>
            <a:avLst/>
            <a:gdLst/>
            <a:ahLst/>
            <a:cxnLst/>
            <a:rect r="r" b="b" t="t" l="l"/>
            <a:pathLst>
              <a:path h="2177396" w="2478486">
                <a:moveTo>
                  <a:pt x="0" y="0"/>
                </a:moveTo>
                <a:lnTo>
                  <a:pt x="2478486" y="0"/>
                </a:lnTo>
                <a:lnTo>
                  <a:pt x="2478486" y="2177396"/>
                </a:lnTo>
                <a:lnTo>
                  <a:pt x="0" y="2177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714712">
            <a:off x="16959911" y="-151476"/>
            <a:ext cx="1233658" cy="2154005"/>
          </a:xfrm>
          <a:custGeom>
            <a:avLst/>
            <a:gdLst/>
            <a:ahLst/>
            <a:cxnLst/>
            <a:rect r="r" b="b" t="t" l="l"/>
            <a:pathLst>
              <a:path h="2154005" w="1233658">
                <a:moveTo>
                  <a:pt x="0" y="0"/>
                </a:moveTo>
                <a:lnTo>
                  <a:pt x="1233658" y="0"/>
                </a:lnTo>
                <a:lnTo>
                  <a:pt x="1233658" y="2154005"/>
                </a:lnTo>
                <a:lnTo>
                  <a:pt x="0" y="2154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719919"/>
            <a:ext cx="18288000" cy="5522816"/>
            <a:chOff x="0" y="0"/>
            <a:chExt cx="6186311" cy="1868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868212"/>
            </a:xfrm>
            <a:custGeom>
              <a:avLst/>
              <a:gdLst/>
              <a:ahLst/>
              <a:cxnLst/>
              <a:rect r="r" b="b" t="t" l="l"/>
              <a:pathLst>
                <a:path h="1868212" w="6186311">
                  <a:moveTo>
                    <a:pt x="6061851" y="1868212"/>
                  </a:moveTo>
                  <a:lnTo>
                    <a:pt x="124460" y="1868212"/>
                  </a:lnTo>
                  <a:cubicBezTo>
                    <a:pt x="55880" y="1868212"/>
                    <a:pt x="0" y="1812332"/>
                    <a:pt x="0" y="17437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743752"/>
                  </a:lnTo>
                  <a:cubicBezTo>
                    <a:pt x="6186311" y="1812332"/>
                    <a:pt x="6130431" y="1868212"/>
                    <a:pt x="6061851" y="1868212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0906" y="4047018"/>
            <a:ext cx="2956323" cy="4767809"/>
            <a:chOff x="0" y="0"/>
            <a:chExt cx="1000040" cy="16128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0040" cy="1612815"/>
            </a:xfrm>
            <a:custGeom>
              <a:avLst/>
              <a:gdLst/>
              <a:ahLst/>
              <a:cxnLst/>
              <a:rect r="r" b="b" t="t" l="l"/>
              <a:pathLst>
                <a:path h="1612815" w="1000040">
                  <a:moveTo>
                    <a:pt x="875580" y="1612814"/>
                  </a:moveTo>
                  <a:lnTo>
                    <a:pt x="124460" y="1612814"/>
                  </a:lnTo>
                  <a:cubicBezTo>
                    <a:pt x="55880" y="1612814"/>
                    <a:pt x="0" y="1556935"/>
                    <a:pt x="0" y="14883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5580" y="0"/>
                  </a:lnTo>
                  <a:cubicBezTo>
                    <a:pt x="944160" y="0"/>
                    <a:pt x="1000040" y="55880"/>
                    <a:pt x="1000040" y="124460"/>
                  </a:cubicBezTo>
                  <a:lnTo>
                    <a:pt x="1000040" y="1488355"/>
                  </a:lnTo>
                  <a:cubicBezTo>
                    <a:pt x="1000040" y="1556935"/>
                    <a:pt x="944160" y="1612815"/>
                    <a:pt x="875580" y="1612815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49588" y="3961861"/>
            <a:ext cx="2956323" cy="4645345"/>
            <a:chOff x="0" y="0"/>
            <a:chExt cx="1000040" cy="15713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0040" cy="1571388"/>
            </a:xfrm>
            <a:custGeom>
              <a:avLst/>
              <a:gdLst/>
              <a:ahLst/>
              <a:cxnLst/>
              <a:rect r="r" b="b" t="t" l="l"/>
              <a:pathLst>
                <a:path h="1571388" w="1000040">
                  <a:moveTo>
                    <a:pt x="875580" y="1571388"/>
                  </a:moveTo>
                  <a:lnTo>
                    <a:pt x="124460" y="1571388"/>
                  </a:lnTo>
                  <a:cubicBezTo>
                    <a:pt x="55880" y="1571388"/>
                    <a:pt x="0" y="1515508"/>
                    <a:pt x="0" y="14469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5580" y="0"/>
                  </a:lnTo>
                  <a:cubicBezTo>
                    <a:pt x="944160" y="0"/>
                    <a:pt x="1000040" y="55880"/>
                    <a:pt x="1000040" y="124460"/>
                  </a:cubicBezTo>
                  <a:lnTo>
                    <a:pt x="1000040" y="1446928"/>
                  </a:lnTo>
                  <a:cubicBezTo>
                    <a:pt x="1000040" y="1515508"/>
                    <a:pt x="944160" y="1571388"/>
                    <a:pt x="875580" y="1571388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06086" y="4396791"/>
            <a:ext cx="2956323" cy="4210416"/>
            <a:chOff x="0" y="0"/>
            <a:chExt cx="1000040" cy="14242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0040" cy="1424264"/>
            </a:xfrm>
            <a:custGeom>
              <a:avLst/>
              <a:gdLst/>
              <a:ahLst/>
              <a:cxnLst/>
              <a:rect r="r" b="b" t="t" l="l"/>
              <a:pathLst>
                <a:path h="1424264" w="1000040">
                  <a:moveTo>
                    <a:pt x="875580" y="1424264"/>
                  </a:moveTo>
                  <a:lnTo>
                    <a:pt x="124460" y="1424264"/>
                  </a:lnTo>
                  <a:cubicBezTo>
                    <a:pt x="55880" y="1424264"/>
                    <a:pt x="0" y="1368384"/>
                    <a:pt x="0" y="12998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5580" y="0"/>
                  </a:lnTo>
                  <a:cubicBezTo>
                    <a:pt x="944160" y="0"/>
                    <a:pt x="1000040" y="55880"/>
                    <a:pt x="1000040" y="124460"/>
                  </a:cubicBezTo>
                  <a:lnTo>
                    <a:pt x="1000040" y="1299804"/>
                  </a:lnTo>
                  <a:cubicBezTo>
                    <a:pt x="1000040" y="1368384"/>
                    <a:pt x="944160" y="1424264"/>
                    <a:pt x="875580" y="1424264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238077" y="4396791"/>
            <a:ext cx="2956323" cy="4210416"/>
            <a:chOff x="0" y="0"/>
            <a:chExt cx="1000040" cy="14242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0040" cy="1424264"/>
            </a:xfrm>
            <a:custGeom>
              <a:avLst/>
              <a:gdLst/>
              <a:ahLst/>
              <a:cxnLst/>
              <a:rect r="r" b="b" t="t" l="l"/>
              <a:pathLst>
                <a:path h="1424264" w="1000040">
                  <a:moveTo>
                    <a:pt x="875580" y="1424264"/>
                  </a:moveTo>
                  <a:lnTo>
                    <a:pt x="124460" y="1424264"/>
                  </a:lnTo>
                  <a:cubicBezTo>
                    <a:pt x="55880" y="1424264"/>
                    <a:pt x="0" y="1368384"/>
                    <a:pt x="0" y="12998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5580" y="0"/>
                  </a:lnTo>
                  <a:cubicBezTo>
                    <a:pt x="944160" y="0"/>
                    <a:pt x="1000040" y="55880"/>
                    <a:pt x="1000040" y="124460"/>
                  </a:cubicBezTo>
                  <a:lnTo>
                    <a:pt x="1000040" y="1299804"/>
                  </a:lnTo>
                  <a:cubicBezTo>
                    <a:pt x="1000040" y="1368384"/>
                    <a:pt x="944160" y="1424264"/>
                    <a:pt x="875580" y="1424264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515350" y="4843512"/>
            <a:ext cx="999962" cy="599977"/>
          </a:xfrm>
          <a:custGeom>
            <a:avLst/>
            <a:gdLst/>
            <a:ahLst/>
            <a:cxnLst/>
            <a:rect r="r" b="b" t="t" l="l"/>
            <a:pathLst>
              <a:path h="599977" w="999962">
                <a:moveTo>
                  <a:pt x="0" y="0"/>
                </a:moveTo>
                <a:lnTo>
                  <a:pt x="999961" y="0"/>
                </a:lnTo>
                <a:lnTo>
                  <a:pt x="999961" y="599976"/>
                </a:lnTo>
                <a:lnTo>
                  <a:pt x="0" y="59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96686" y="4843512"/>
            <a:ext cx="922715" cy="720871"/>
          </a:xfrm>
          <a:custGeom>
            <a:avLst/>
            <a:gdLst/>
            <a:ahLst/>
            <a:cxnLst/>
            <a:rect r="r" b="b" t="t" l="l"/>
            <a:pathLst>
              <a:path h="720871" w="922715">
                <a:moveTo>
                  <a:pt x="0" y="0"/>
                </a:moveTo>
                <a:lnTo>
                  <a:pt x="922715" y="0"/>
                </a:lnTo>
                <a:lnTo>
                  <a:pt x="922715" y="720870"/>
                </a:lnTo>
                <a:lnTo>
                  <a:pt x="0" y="72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2847096" cy="3049098"/>
          </a:xfrm>
          <a:custGeom>
            <a:avLst/>
            <a:gdLst/>
            <a:ahLst/>
            <a:cxnLst/>
            <a:rect r="r" b="b" t="t" l="l"/>
            <a:pathLst>
              <a:path h="3049098" w="2847096">
                <a:moveTo>
                  <a:pt x="0" y="0"/>
                </a:moveTo>
                <a:lnTo>
                  <a:pt x="2847096" y="0"/>
                </a:lnTo>
                <a:lnTo>
                  <a:pt x="2847096" y="3049098"/>
                </a:lnTo>
                <a:lnTo>
                  <a:pt x="0" y="3049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714712">
            <a:off x="15812763" y="-165707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68766" y="4843512"/>
            <a:ext cx="999962" cy="599977"/>
          </a:xfrm>
          <a:custGeom>
            <a:avLst/>
            <a:gdLst/>
            <a:ahLst/>
            <a:cxnLst/>
            <a:rect r="r" b="b" t="t" l="l"/>
            <a:pathLst>
              <a:path h="599977" w="999962">
                <a:moveTo>
                  <a:pt x="0" y="0"/>
                </a:moveTo>
                <a:lnTo>
                  <a:pt x="999961" y="0"/>
                </a:lnTo>
                <a:lnTo>
                  <a:pt x="999961" y="599976"/>
                </a:lnTo>
                <a:lnTo>
                  <a:pt x="0" y="5999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27858" y="4491959"/>
            <a:ext cx="1242419" cy="1423976"/>
          </a:xfrm>
          <a:custGeom>
            <a:avLst/>
            <a:gdLst/>
            <a:ahLst/>
            <a:cxnLst/>
            <a:rect r="r" b="b" t="t" l="l"/>
            <a:pathLst>
              <a:path h="1423976" w="1242419">
                <a:moveTo>
                  <a:pt x="0" y="0"/>
                </a:moveTo>
                <a:lnTo>
                  <a:pt x="1242419" y="0"/>
                </a:lnTo>
                <a:lnTo>
                  <a:pt x="1242419" y="1423976"/>
                </a:lnTo>
                <a:lnTo>
                  <a:pt x="0" y="14239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56907" y="2139127"/>
            <a:ext cx="1164953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Now Bold"/>
              </a:rPr>
              <a:t>KEY FINDINGS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78163" y="5824612"/>
            <a:ext cx="2956323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Now"/>
              </a:rPr>
              <a:t>Major Factors </a:t>
            </a:r>
          </a:p>
          <a:p>
            <a:pPr algn="ctr">
              <a:lnSpc>
                <a:spcPts val="2660"/>
              </a:lnSpc>
            </a:pP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Higher BMI</a:t>
            </a: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Smoking</a:t>
            </a: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High Cholestrol</a:t>
            </a: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High BP</a:t>
            </a: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14848" y="5824612"/>
            <a:ext cx="2886391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Now"/>
              </a:rPr>
              <a:t>Minor Factors</a:t>
            </a:r>
          </a:p>
          <a:p>
            <a:pPr algn="ctr">
              <a:lnSpc>
                <a:spcPts val="2660"/>
              </a:lnSpc>
            </a:pP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Gender </a:t>
            </a: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Education</a:t>
            </a: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Income</a:t>
            </a: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Physical Activity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13038" y="5824612"/>
            <a:ext cx="3006400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Now"/>
              </a:rPr>
              <a:t>Factors not Impacting Heart Health</a:t>
            </a:r>
          </a:p>
          <a:p>
            <a:pPr algn="ctr">
              <a:lnSpc>
                <a:spcPts val="2660"/>
              </a:lnSpc>
            </a:pP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Diabetes</a:t>
            </a:r>
          </a:p>
          <a:p>
            <a:pPr algn="ctr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Now"/>
              </a:rPr>
              <a:t>Heavy Alcohol Consumption 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Now"/>
              </a:rPr>
              <a:t> </a:t>
            </a:r>
          </a:p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24922" y="6246434"/>
            <a:ext cx="2886391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Now"/>
              </a:rPr>
              <a:t>10.3% population</a:t>
            </a:r>
          </a:p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Now"/>
              </a:rPr>
              <a:t>having heart disease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0550" y="4311582"/>
            <a:ext cx="5471313" cy="3704882"/>
            <a:chOff x="0" y="0"/>
            <a:chExt cx="1680103" cy="1137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0103" cy="1137676"/>
            </a:xfrm>
            <a:custGeom>
              <a:avLst/>
              <a:gdLst/>
              <a:ahLst/>
              <a:cxnLst/>
              <a:rect r="r" b="b" t="t" l="l"/>
              <a:pathLst>
                <a:path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solidFill>
              <a:srgbClr val="008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333475" y="-8024716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08343" y="4311582"/>
            <a:ext cx="5471313" cy="3704882"/>
            <a:chOff x="0" y="0"/>
            <a:chExt cx="1680103" cy="11376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0103" cy="1137676"/>
            </a:xfrm>
            <a:custGeom>
              <a:avLst/>
              <a:gdLst/>
              <a:ahLst/>
              <a:cxnLst/>
              <a:rect r="r" b="b" t="t" l="l"/>
              <a:pathLst>
                <a:path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solidFill>
              <a:srgbClr val="008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879782" y="6525583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266137" y="4311582"/>
            <a:ext cx="5471313" cy="3704882"/>
            <a:chOff x="0" y="0"/>
            <a:chExt cx="1680103" cy="11376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0103" cy="1137676"/>
            </a:xfrm>
            <a:custGeom>
              <a:avLst/>
              <a:gdLst/>
              <a:ahLst/>
              <a:cxnLst/>
              <a:rect r="r" b="b" t="t" l="l"/>
              <a:pathLst>
                <a:path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solidFill>
              <a:srgbClr val="008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81797" y="3507172"/>
            <a:ext cx="1608820" cy="160882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39590" y="3507172"/>
            <a:ext cx="1608820" cy="160882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97383" y="3507172"/>
            <a:ext cx="1608820" cy="160882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516491" y="3902532"/>
            <a:ext cx="970605" cy="863839"/>
          </a:xfrm>
          <a:custGeom>
            <a:avLst/>
            <a:gdLst/>
            <a:ahLst/>
            <a:cxnLst/>
            <a:rect r="r" b="b" t="t" l="l"/>
            <a:pathLst>
              <a:path h="863839" w="970605">
                <a:moveTo>
                  <a:pt x="0" y="0"/>
                </a:moveTo>
                <a:lnTo>
                  <a:pt x="970605" y="0"/>
                </a:lnTo>
                <a:lnTo>
                  <a:pt x="970605" y="863839"/>
                </a:lnTo>
                <a:lnTo>
                  <a:pt x="0" y="863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856287" y="3859566"/>
            <a:ext cx="825566" cy="827070"/>
          </a:xfrm>
          <a:custGeom>
            <a:avLst/>
            <a:gdLst/>
            <a:ahLst/>
            <a:cxnLst/>
            <a:rect r="r" b="b" t="t" l="l"/>
            <a:pathLst>
              <a:path h="827070" w="825566">
                <a:moveTo>
                  <a:pt x="0" y="0"/>
                </a:moveTo>
                <a:lnTo>
                  <a:pt x="825567" y="0"/>
                </a:lnTo>
                <a:lnTo>
                  <a:pt x="825567" y="827070"/>
                </a:lnTo>
                <a:lnTo>
                  <a:pt x="0" y="827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690598" y="3859566"/>
            <a:ext cx="906805" cy="906805"/>
          </a:xfrm>
          <a:custGeom>
            <a:avLst/>
            <a:gdLst/>
            <a:ahLst/>
            <a:cxnLst/>
            <a:rect r="r" b="b" t="t" l="l"/>
            <a:pathLst>
              <a:path h="906805" w="906805">
                <a:moveTo>
                  <a:pt x="0" y="0"/>
                </a:moveTo>
                <a:lnTo>
                  <a:pt x="906804" y="0"/>
                </a:lnTo>
                <a:lnTo>
                  <a:pt x="906804" y="906805"/>
                </a:lnTo>
                <a:lnTo>
                  <a:pt x="0" y="906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431364" y="203615"/>
            <a:ext cx="1655871" cy="1650171"/>
          </a:xfrm>
          <a:custGeom>
            <a:avLst/>
            <a:gdLst/>
            <a:ahLst/>
            <a:cxnLst/>
            <a:rect r="r" b="b" t="t" l="l"/>
            <a:pathLst>
              <a:path h="1650171" w="1655871">
                <a:moveTo>
                  <a:pt x="0" y="0"/>
                </a:moveTo>
                <a:lnTo>
                  <a:pt x="1655872" y="0"/>
                </a:lnTo>
                <a:lnTo>
                  <a:pt x="1655872" y="1650170"/>
                </a:lnTo>
                <a:lnTo>
                  <a:pt x="0" y="1650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553842" y="1525972"/>
            <a:ext cx="1118031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pc="138">
                <a:solidFill>
                  <a:srgbClr val="293237"/>
                </a:solidFill>
                <a:latin typeface="Poppins Ultra-Bold"/>
              </a:rPr>
              <a:t>IMPROVEMENTS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22692" y="6263226"/>
            <a:ext cx="4242616" cy="6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Data range 0 - 30. Hard to interpret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30977" y="5058842"/>
            <a:ext cx="353336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Physical &amp; Mental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799">
                <a:solidFill>
                  <a:srgbClr val="000000"/>
                </a:solidFill>
                <a:latin typeface="Canva Sans Bold"/>
              </a:rPr>
              <a:t>Health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1261" y="6263226"/>
            <a:ext cx="3337358" cy="102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Binary Values</a:t>
            </a:r>
          </a:p>
          <a:p>
            <a:pPr algn="just"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Uncertain data values</a:t>
            </a:r>
          </a:p>
          <a:p>
            <a:pPr algn="just">
              <a:lnSpc>
                <a:spcPts val="2714"/>
              </a:lnSpc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 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58362" y="6077908"/>
            <a:ext cx="3086861" cy="13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Physical Activity</a:t>
            </a:r>
          </a:p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Heavy Alcohol Consumption</a:t>
            </a:r>
          </a:p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Diabetes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18354" y="5158430"/>
            <a:ext cx="2565648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Detailed Study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17186" y="5158430"/>
            <a:ext cx="3138041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Dataset Selection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7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esthetic Organic Leaves"/>
          <p:cNvSpPr/>
          <p:nvPr/>
        </p:nvSpPr>
        <p:spPr>
          <a:xfrm flipH="false" flipV="false" rot="6981963">
            <a:off x="10810" y="-66219"/>
            <a:ext cx="2492648" cy="2189838"/>
          </a:xfrm>
          <a:custGeom>
            <a:avLst/>
            <a:gdLst/>
            <a:ahLst/>
            <a:cxnLst/>
            <a:rect r="r" b="b" t="t" l="l"/>
            <a:pathLst>
              <a:path h="2189838" w="2492648">
                <a:moveTo>
                  <a:pt x="0" y="0"/>
                </a:moveTo>
                <a:lnTo>
                  <a:pt x="2492648" y="0"/>
                </a:lnTo>
                <a:lnTo>
                  <a:pt x="2492648" y="2189838"/>
                </a:lnTo>
                <a:lnTo>
                  <a:pt x="0" y="2189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31100" y="0"/>
            <a:ext cx="10756900" cy="10287000"/>
            <a:chOff x="0" y="0"/>
            <a:chExt cx="28330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09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33093">
                  <a:moveTo>
                    <a:pt x="0" y="0"/>
                  </a:moveTo>
                  <a:lnTo>
                    <a:pt x="2833093" y="0"/>
                  </a:lnTo>
                  <a:lnTo>
                    <a:pt x="28330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309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31100" y="-105409"/>
            <a:ext cx="10688996" cy="10287000"/>
            <a:chOff x="0" y="0"/>
            <a:chExt cx="1153618" cy="1110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3618" cy="1110233"/>
            </a:xfrm>
            <a:custGeom>
              <a:avLst/>
              <a:gdLst/>
              <a:ahLst/>
              <a:cxnLst/>
              <a:rect r="r" b="b" t="t" l="l"/>
              <a:pathLst>
                <a:path h="1110233" w="1153618">
                  <a:moveTo>
                    <a:pt x="0" y="0"/>
                  </a:moveTo>
                  <a:lnTo>
                    <a:pt x="1153618" y="0"/>
                  </a:lnTo>
                  <a:lnTo>
                    <a:pt x="1153618" y="1110233"/>
                  </a:lnTo>
                  <a:lnTo>
                    <a:pt x="0" y="1110233"/>
                  </a:lnTo>
                  <a:close/>
                </a:path>
              </a:pathLst>
            </a:custGeom>
            <a:blipFill>
              <a:blip r:embed="rId4"/>
              <a:stretch>
                <a:fillRect l="-22179" t="0" r="-2217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10714712">
            <a:off x="17055282" y="-150293"/>
            <a:ext cx="1140294" cy="1990990"/>
          </a:xfrm>
          <a:custGeom>
            <a:avLst/>
            <a:gdLst/>
            <a:ahLst/>
            <a:cxnLst/>
            <a:rect r="r" b="b" t="t" l="l"/>
            <a:pathLst>
              <a:path h="1990990" w="1140294">
                <a:moveTo>
                  <a:pt x="0" y="0"/>
                </a:moveTo>
                <a:lnTo>
                  <a:pt x="1140294" y="0"/>
                </a:lnTo>
                <a:lnTo>
                  <a:pt x="1140294" y="1990990"/>
                </a:lnTo>
                <a:lnTo>
                  <a:pt x="0" y="1990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53487" y="2749896"/>
            <a:ext cx="8718021" cy="3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4"/>
              </a:lnSpc>
              <a:spcBef>
                <a:spcPct val="0"/>
              </a:spcBef>
            </a:pPr>
            <a:r>
              <a:rPr lang="en-US" sz="2850" spc="11" strike="noStrike" u="none">
                <a:solidFill>
                  <a:srgbClr val="000000"/>
                </a:solidFill>
                <a:latin typeface="Barlow Bold"/>
              </a:rPr>
              <a:t>Team Collaboration &amp; Communication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53487" y="3816032"/>
            <a:ext cx="8718021" cy="3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4"/>
              </a:lnSpc>
              <a:spcBef>
                <a:spcPct val="0"/>
              </a:spcBef>
            </a:pPr>
            <a:r>
              <a:rPr lang="en-US" sz="2850" spc="11" strike="noStrike" u="none">
                <a:solidFill>
                  <a:srgbClr val="000000"/>
                </a:solidFill>
                <a:latin typeface="Barlow Bold"/>
              </a:rPr>
              <a:t>Technical Skills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53487" y="5948302"/>
            <a:ext cx="8718021" cy="3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4"/>
              </a:lnSpc>
              <a:spcBef>
                <a:spcPct val="0"/>
              </a:spcBef>
            </a:pPr>
            <a:r>
              <a:rPr lang="en-US" sz="2850" spc="11" strike="noStrike" u="none">
                <a:solidFill>
                  <a:srgbClr val="000000"/>
                </a:solidFill>
                <a:latin typeface="Barlow Bold"/>
              </a:rPr>
              <a:t>Heart Health factors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53487" y="4882167"/>
            <a:ext cx="8718021" cy="3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4"/>
              </a:lnSpc>
              <a:spcBef>
                <a:spcPct val="0"/>
              </a:spcBef>
            </a:pPr>
            <a:r>
              <a:rPr lang="en-US" sz="2850" spc="11" strike="noStrike" u="none">
                <a:solidFill>
                  <a:srgbClr val="000000"/>
                </a:solidFill>
                <a:latin typeface="Barlow Bold"/>
              </a:rPr>
              <a:t>Data Analysis &amp; Interpretation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53487" y="7014438"/>
            <a:ext cx="8718021" cy="3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4"/>
              </a:lnSpc>
              <a:spcBef>
                <a:spcPct val="0"/>
              </a:spcBef>
            </a:pPr>
            <a:r>
              <a:rPr lang="en-US" sz="2850" spc="11" strike="noStrike" u="none">
                <a:solidFill>
                  <a:srgbClr val="000000"/>
                </a:solidFill>
                <a:latin typeface="Barlow Bold"/>
              </a:rPr>
              <a:t>Problem Solving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4300" y="4281521"/>
            <a:ext cx="547752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 u="none">
                <a:solidFill>
                  <a:srgbClr val="000000"/>
                </a:solidFill>
                <a:latin typeface="Barlow Bold"/>
              </a:rPr>
              <a:t>Learnings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78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16545" y="5143500"/>
            <a:ext cx="8935030" cy="8935030"/>
          </a:xfrm>
          <a:custGeom>
            <a:avLst/>
            <a:gdLst/>
            <a:ahLst/>
            <a:cxnLst/>
            <a:rect r="r" b="b" t="t" l="l"/>
            <a:pathLst>
              <a:path h="8935030" w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54530" y="-1909730"/>
            <a:ext cx="6788421" cy="6788421"/>
          </a:xfrm>
          <a:custGeom>
            <a:avLst/>
            <a:gdLst/>
            <a:ahLst/>
            <a:cxnLst/>
            <a:rect r="r" b="b" t="t" l="l"/>
            <a:pathLst>
              <a:path h="6788421" w="6788421">
                <a:moveTo>
                  <a:pt x="0" y="0"/>
                </a:moveTo>
                <a:lnTo>
                  <a:pt x="6788421" y="0"/>
                </a:lnTo>
                <a:lnTo>
                  <a:pt x="6788421" y="6788421"/>
                </a:lnTo>
                <a:lnTo>
                  <a:pt x="0" y="678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981963">
            <a:off x="-84034" y="-17925"/>
            <a:ext cx="3334708" cy="2929603"/>
          </a:xfrm>
          <a:custGeom>
            <a:avLst/>
            <a:gdLst/>
            <a:ahLst/>
            <a:cxnLst/>
            <a:rect r="r" b="b" t="t" l="l"/>
            <a:pathLst>
              <a:path h="2929603" w="3334708">
                <a:moveTo>
                  <a:pt x="0" y="0"/>
                </a:moveTo>
                <a:lnTo>
                  <a:pt x="3334708" y="0"/>
                </a:lnTo>
                <a:lnTo>
                  <a:pt x="3334708" y="2929603"/>
                </a:lnTo>
                <a:lnTo>
                  <a:pt x="0" y="2929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76867" y="6695691"/>
            <a:ext cx="1934265" cy="1744356"/>
          </a:xfrm>
          <a:custGeom>
            <a:avLst/>
            <a:gdLst/>
            <a:ahLst/>
            <a:cxnLst/>
            <a:rect r="r" b="b" t="t" l="l"/>
            <a:pathLst>
              <a:path h="1744356" w="1934265">
                <a:moveTo>
                  <a:pt x="0" y="0"/>
                </a:moveTo>
                <a:lnTo>
                  <a:pt x="1934266" y="0"/>
                </a:lnTo>
                <a:lnTo>
                  <a:pt x="1934266" y="1744356"/>
                </a:lnTo>
                <a:lnTo>
                  <a:pt x="0" y="1744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714712">
            <a:off x="16324249" y="-326085"/>
            <a:ext cx="1870102" cy="3265258"/>
          </a:xfrm>
          <a:custGeom>
            <a:avLst/>
            <a:gdLst/>
            <a:ahLst/>
            <a:cxnLst/>
            <a:rect r="r" b="b" t="t" l="l"/>
            <a:pathLst>
              <a:path h="3265258" w="1870102">
                <a:moveTo>
                  <a:pt x="0" y="0"/>
                </a:moveTo>
                <a:lnTo>
                  <a:pt x="1870102" y="0"/>
                </a:lnTo>
                <a:lnTo>
                  <a:pt x="1870102" y="3265258"/>
                </a:lnTo>
                <a:lnTo>
                  <a:pt x="0" y="32652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36224" y="3591309"/>
            <a:ext cx="11015551" cy="3104383"/>
          </a:xfrm>
          <a:custGeom>
            <a:avLst/>
            <a:gdLst/>
            <a:ahLst/>
            <a:cxnLst/>
            <a:rect r="r" b="b" t="t" l="l"/>
            <a:pathLst>
              <a:path h="3104383" w="11015551">
                <a:moveTo>
                  <a:pt x="0" y="0"/>
                </a:moveTo>
                <a:lnTo>
                  <a:pt x="11015552" y="0"/>
                </a:lnTo>
                <a:lnTo>
                  <a:pt x="11015552" y="3104382"/>
                </a:lnTo>
                <a:lnTo>
                  <a:pt x="0" y="3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68320" y="1028700"/>
            <a:ext cx="3390980" cy="3077314"/>
          </a:xfrm>
          <a:custGeom>
            <a:avLst/>
            <a:gdLst/>
            <a:ahLst/>
            <a:cxnLst/>
            <a:rect r="r" b="b" t="t" l="l"/>
            <a:pathLst>
              <a:path h="3077314" w="3390980">
                <a:moveTo>
                  <a:pt x="0" y="0"/>
                </a:moveTo>
                <a:lnTo>
                  <a:pt x="3390980" y="0"/>
                </a:lnTo>
                <a:lnTo>
                  <a:pt x="3390980" y="3077314"/>
                </a:lnTo>
                <a:lnTo>
                  <a:pt x="0" y="3077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4240" y="6272483"/>
            <a:ext cx="6628954" cy="103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FFFFFF"/>
                </a:solidFill>
                <a:latin typeface="Canva Sans Bold"/>
              </a:rPr>
              <a:t>QUESTION TIME!!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7142" y="2209087"/>
            <a:ext cx="7067044" cy="140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98"/>
              </a:lnSpc>
              <a:spcBef>
                <a:spcPct val="0"/>
              </a:spcBef>
            </a:pPr>
            <a:r>
              <a:rPr lang="en-US" sz="7784" spc="179">
                <a:solidFill>
                  <a:srgbClr val="000000"/>
                </a:solidFill>
                <a:latin typeface="Poppins Ultra-Bold"/>
              </a:rPr>
              <a:t>WHY CVD?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7142" y="3738767"/>
            <a:ext cx="7566858" cy="180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0164" indent="-220082" lvl="1">
              <a:lnSpc>
                <a:spcPts val="2854"/>
              </a:lnSpc>
              <a:buFont typeface="Arial"/>
              <a:buChar char="•"/>
            </a:pPr>
            <a:r>
              <a:rPr lang="en-US" sz="2038">
                <a:solidFill>
                  <a:srgbClr val="000000"/>
                </a:solidFill>
                <a:latin typeface="Open Sans 2 Bold"/>
              </a:rPr>
              <a:t>On</a:t>
            </a:r>
            <a:r>
              <a:rPr lang="en-US" sz="2038">
                <a:solidFill>
                  <a:srgbClr val="000000"/>
                </a:solidFill>
                <a:latin typeface="Open Sans 2 Bold"/>
              </a:rPr>
              <a:t>e person dies every 33 seconds in the United States from cardiovascular disease.</a:t>
            </a:r>
          </a:p>
          <a:p>
            <a:pPr marL="440164" indent="-220082" lvl="1">
              <a:lnSpc>
                <a:spcPts val="2854"/>
              </a:lnSpc>
              <a:buFont typeface="Arial"/>
              <a:buChar char="•"/>
            </a:pPr>
            <a:r>
              <a:rPr lang="en-US" sz="2038">
                <a:solidFill>
                  <a:srgbClr val="000000"/>
                </a:solidFill>
                <a:latin typeface="Open Sans 2 Bold"/>
              </a:rPr>
              <a:t>About 695,000 people in the United States died from heart disease in 2021—that’s 1 in every 5 deaths</a:t>
            </a:r>
          </a:p>
          <a:p>
            <a:pPr>
              <a:lnSpc>
                <a:spcPts val="285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503499" y="6223128"/>
            <a:ext cx="8935030" cy="8935030"/>
          </a:xfrm>
          <a:custGeom>
            <a:avLst/>
            <a:gdLst/>
            <a:ahLst/>
            <a:cxnLst/>
            <a:rect r="r" b="b" t="t" l="l"/>
            <a:pathLst>
              <a:path h="8935030" w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7756" y="5897473"/>
            <a:ext cx="3712909" cy="3018285"/>
          </a:xfrm>
          <a:custGeom>
            <a:avLst/>
            <a:gdLst/>
            <a:ahLst/>
            <a:cxnLst/>
            <a:rect r="r" b="b" t="t" l="l"/>
            <a:pathLst>
              <a:path h="3018285" w="3712909">
                <a:moveTo>
                  <a:pt x="0" y="0"/>
                </a:moveTo>
                <a:lnTo>
                  <a:pt x="3712909" y="0"/>
                </a:lnTo>
                <a:lnTo>
                  <a:pt x="3712909" y="3018285"/>
                </a:lnTo>
                <a:lnTo>
                  <a:pt x="0" y="301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03939" y="-3354455"/>
            <a:ext cx="6788421" cy="6788421"/>
          </a:xfrm>
          <a:custGeom>
            <a:avLst/>
            <a:gdLst/>
            <a:ahLst/>
            <a:cxnLst/>
            <a:rect r="r" b="b" t="t" l="l"/>
            <a:pathLst>
              <a:path h="6788421" w="6788421">
                <a:moveTo>
                  <a:pt x="0" y="0"/>
                </a:moveTo>
                <a:lnTo>
                  <a:pt x="6788422" y="0"/>
                </a:lnTo>
                <a:lnTo>
                  <a:pt x="6788422" y="6788422"/>
                </a:lnTo>
                <a:lnTo>
                  <a:pt x="0" y="6788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95242" y="0"/>
            <a:ext cx="8992758" cy="10287000"/>
          </a:xfrm>
          <a:custGeom>
            <a:avLst/>
            <a:gdLst/>
            <a:ahLst/>
            <a:cxnLst/>
            <a:rect r="r" b="b" t="t" l="l"/>
            <a:pathLst>
              <a:path h="10287000" w="8992758">
                <a:moveTo>
                  <a:pt x="0" y="0"/>
                </a:moveTo>
                <a:lnTo>
                  <a:pt x="8992758" y="0"/>
                </a:lnTo>
                <a:lnTo>
                  <a:pt x="8992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739" r="0" b="-775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061" y="9982703"/>
            <a:ext cx="6518300" cy="18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sz="1099">
                <a:solidFill>
                  <a:srgbClr val="000000"/>
                </a:solidFill>
                <a:latin typeface="Canva Sans"/>
              </a:rPr>
              <a:t>Stats Courtesy: https://world-heart-federation.org/resource/cardiovascular-disease-infographic/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6981963">
            <a:off x="10810" y="-66219"/>
            <a:ext cx="2492648" cy="2189838"/>
          </a:xfrm>
          <a:custGeom>
            <a:avLst/>
            <a:gdLst/>
            <a:ahLst/>
            <a:cxnLst/>
            <a:rect r="r" b="b" t="t" l="l"/>
            <a:pathLst>
              <a:path h="2189838" w="2492648">
                <a:moveTo>
                  <a:pt x="0" y="0"/>
                </a:moveTo>
                <a:lnTo>
                  <a:pt x="2492648" y="0"/>
                </a:lnTo>
                <a:lnTo>
                  <a:pt x="2492648" y="2189838"/>
                </a:lnTo>
                <a:lnTo>
                  <a:pt x="0" y="218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7142" y="2247187"/>
            <a:ext cx="14176850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spc="147">
                <a:solidFill>
                  <a:srgbClr val="000000"/>
                </a:solidFill>
                <a:latin typeface="Poppins Ultra-Bold"/>
              </a:rPr>
              <a:t>QUESTIONS TO BE ANSWERED...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503499" y="6223128"/>
            <a:ext cx="8935030" cy="8935030"/>
          </a:xfrm>
          <a:custGeom>
            <a:avLst/>
            <a:gdLst/>
            <a:ahLst/>
            <a:cxnLst/>
            <a:rect r="r" b="b" t="t" l="l"/>
            <a:pathLst>
              <a:path h="8935030" w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03939" y="-3354455"/>
            <a:ext cx="6788421" cy="6788421"/>
          </a:xfrm>
          <a:custGeom>
            <a:avLst/>
            <a:gdLst/>
            <a:ahLst/>
            <a:cxnLst/>
            <a:rect r="r" b="b" t="t" l="l"/>
            <a:pathLst>
              <a:path h="6788421" w="6788421">
                <a:moveTo>
                  <a:pt x="0" y="0"/>
                </a:moveTo>
                <a:lnTo>
                  <a:pt x="6788422" y="0"/>
                </a:lnTo>
                <a:lnTo>
                  <a:pt x="6788422" y="6788422"/>
                </a:lnTo>
                <a:lnTo>
                  <a:pt x="0" y="6788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81963">
            <a:off x="10810" y="-66219"/>
            <a:ext cx="2492648" cy="2189838"/>
          </a:xfrm>
          <a:custGeom>
            <a:avLst/>
            <a:gdLst/>
            <a:ahLst/>
            <a:cxnLst/>
            <a:rect r="r" b="b" t="t" l="l"/>
            <a:pathLst>
              <a:path h="2189838" w="2492648">
                <a:moveTo>
                  <a:pt x="0" y="0"/>
                </a:moveTo>
                <a:lnTo>
                  <a:pt x="2492648" y="0"/>
                </a:lnTo>
                <a:lnTo>
                  <a:pt x="2492648" y="2189838"/>
                </a:lnTo>
                <a:lnTo>
                  <a:pt x="0" y="2189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84515" y="3486958"/>
            <a:ext cx="2669477" cy="4114800"/>
          </a:xfrm>
          <a:custGeom>
            <a:avLst/>
            <a:gdLst/>
            <a:ahLst/>
            <a:cxnLst/>
            <a:rect r="r" b="b" t="t" l="l"/>
            <a:pathLst>
              <a:path h="4114800" w="2669477">
                <a:moveTo>
                  <a:pt x="0" y="0"/>
                </a:moveTo>
                <a:lnTo>
                  <a:pt x="2669476" y="0"/>
                </a:lnTo>
                <a:lnTo>
                  <a:pt x="2669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7142" y="4565015"/>
            <a:ext cx="11507373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2 Bold"/>
              </a:rPr>
              <a:t>Determining the prevalence of CVD across catagories.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2 Bold"/>
              </a:rPr>
              <a:t>Find out the major factors causing heart diseases?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0139" y="5265853"/>
            <a:ext cx="1565125" cy="2159753"/>
            <a:chOff x="0" y="0"/>
            <a:chExt cx="1699920" cy="2345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9895" cy="2345817"/>
            </a:xfrm>
            <a:custGeom>
              <a:avLst/>
              <a:gdLst/>
              <a:ahLst/>
              <a:cxnLst/>
              <a:rect r="r" b="b" t="t" l="l"/>
              <a:pathLst>
                <a:path h="2345817" w="1699895">
                  <a:moveTo>
                    <a:pt x="1699895" y="1120013"/>
                  </a:moveTo>
                  <a:lnTo>
                    <a:pt x="1699895" y="2059813"/>
                  </a:lnTo>
                  <a:lnTo>
                    <a:pt x="1582039" y="2119884"/>
                  </a:lnTo>
                  <a:cubicBezTo>
                    <a:pt x="1490726" y="2167890"/>
                    <a:pt x="1411351" y="2249678"/>
                    <a:pt x="1353566" y="2345817"/>
                  </a:cubicBezTo>
                  <a:lnTo>
                    <a:pt x="1353566" y="1117600"/>
                  </a:lnTo>
                  <a:cubicBezTo>
                    <a:pt x="1353566" y="1064768"/>
                    <a:pt x="1307846" y="961390"/>
                    <a:pt x="1264539" y="934974"/>
                  </a:cubicBezTo>
                  <a:lnTo>
                    <a:pt x="0" y="290830"/>
                  </a:lnTo>
                  <a:cubicBezTo>
                    <a:pt x="86614" y="211455"/>
                    <a:pt x="151511" y="112903"/>
                    <a:pt x="189992" y="0"/>
                  </a:cubicBezTo>
                  <a:lnTo>
                    <a:pt x="1421003" y="627253"/>
                  </a:lnTo>
                  <a:cubicBezTo>
                    <a:pt x="1574927" y="708914"/>
                    <a:pt x="1699895" y="927735"/>
                    <a:pt x="1699895" y="1120013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07989" y="3838614"/>
            <a:ext cx="2414972" cy="2088821"/>
            <a:chOff x="0" y="0"/>
            <a:chExt cx="2622960" cy="2268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931" cy="2268728"/>
            </a:xfrm>
            <a:custGeom>
              <a:avLst/>
              <a:gdLst/>
              <a:ahLst/>
              <a:cxnLst/>
              <a:rect r="r" b="b" t="t" l="l"/>
              <a:pathLst>
                <a:path h="2268728" w="2622931">
                  <a:moveTo>
                    <a:pt x="1966595" y="0"/>
                  </a:moveTo>
                  <a:lnTo>
                    <a:pt x="656336" y="0"/>
                  </a:lnTo>
                  <a:lnTo>
                    <a:pt x="0" y="1134364"/>
                  </a:lnTo>
                  <a:lnTo>
                    <a:pt x="656336" y="2268728"/>
                  </a:lnTo>
                  <a:lnTo>
                    <a:pt x="1966595" y="2268728"/>
                  </a:lnTo>
                  <a:lnTo>
                    <a:pt x="2622931" y="1134364"/>
                  </a:lnTo>
                  <a:lnTo>
                    <a:pt x="1966595" y="0"/>
                  </a:lnTo>
                  <a:close/>
                </a:path>
              </a:pathLst>
            </a:custGeom>
            <a:solidFill>
              <a:srgbClr val="00878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380802" y="2612235"/>
            <a:ext cx="1564462" cy="2159090"/>
            <a:chOff x="0" y="0"/>
            <a:chExt cx="1699200" cy="23450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9260" cy="2344928"/>
            </a:xfrm>
            <a:custGeom>
              <a:avLst/>
              <a:gdLst/>
              <a:ahLst/>
              <a:cxnLst/>
              <a:rect r="r" b="b" t="t" l="l"/>
              <a:pathLst>
                <a:path h="2344928" w="1699260">
                  <a:moveTo>
                    <a:pt x="1699260" y="1117219"/>
                  </a:moveTo>
                  <a:lnTo>
                    <a:pt x="1699260" y="2059051"/>
                  </a:lnTo>
                  <a:lnTo>
                    <a:pt x="1581531" y="2119122"/>
                  </a:lnTo>
                  <a:cubicBezTo>
                    <a:pt x="1490218" y="2167128"/>
                    <a:pt x="1410843" y="2248916"/>
                    <a:pt x="1353185" y="2344928"/>
                  </a:cubicBezTo>
                  <a:lnTo>
                    <a:pt x="1353185" y="1117219"/>
                  </a:lnTo>
                  <a:cubicBezTo>
                    <a:pt x="1353185" y="1064387"/>
                    <a:pt x="1307465" y="961009"/>
                    <a:pt x="1264285" y="934593"/>
                  </a:cubicBezTo>
                  <a:lnTo>
                    <a:pt x="0" y="290703"/>
                  </a:lnTo>
                  <a:cubicBezTo>
                    <a:pt x="86487" y="211455"/>
                    <a:pt x="151384" y="112903"/>
                    <a:pt x="189865" y="0"/>
                  </a:cubicBezTo>
                  <a:lnTo>
                    <a:pt x="1420368" y="629539"/>
                  </a:lnTo>
                  <a:cubicBezTo>
                    <a:pt x="1574165" y="703961"/>
                    <a:pt x="1699133" y="925068"/>
                    <a:pt x="1699133" y="1117346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75507" y="1204882"/>
            <a:ext cx="2412320" cy="2090810"/>
            <a:chOff x="0" y="0"/>
            <a:chExt cx="2620080" cy="22708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20010" cy="2270887"/>
            </a:xfrm>
            <a:custGeom>
              <a:avLst/>
              <a:gdLst/>
              <a:ahLst/>
              <a:cxnLst/>
              <a:rect r="r" b="b" t="t" l="l"/>
              <a:pathLst>
                <a:path h="2270887" w="2620010">
                  <a:moveTo>
                    <a:pt x="1966214" y="0"/>
                  </a:moveTo>
                  <a:lnTo>
                    <a:pt x="653796" y="0"/>
                  </a:lnTo>
                  <a:lnTo>
                    <a:pt x="0" y="1134237"/>
                  </a:lnTo>
                  <a:lnTo>
                    <a:pt x="653796" y="2270887"/>
                  </a:lnTo>
                  <a:lnTo>
                    <a:pt x="1966214" y="2270887"/>
                  </a:lnTo>
                  <a:lnTo>
                    <a:pt x="2620010" y="1134237"/>
                  </a:lnTo>
                  <a:lnTo>
                    <a:pt x="1966214" y="0"/>
                  </a:lnTo>
                  <a:close/>
                </a:path>
              </a:pathLst>
            </a:custGeom>
            <a:solidFill>
              <a:srgbClr val="16948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380139" y="7920798"/>
            <a:ext cx="1565125" cy="2504464"/>
            <a:chOff x="0" y="0"/>
            <a:chExt cx="1699920" cy="27201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9895" cy="2771267"/>
            </a:xfrm>
            <a:custGeom>
              <a:avLst/>
              <a:gdLst/>
              <a:ahLst/>
              <a:cxnLst/>
              <a:rect r="r" b="b" t="t" l="l"/>
              <a:pathLst>
                <a:path h="2771267" w="1699895">
                  <a:moveTo>
                    <a:pt x="1699895" y="1121029"/>
                  </a:moveTo>
                  <a:lnTo>
                    <a:pt x="1699895" y="2485009"/>
                  </a:lnTo>
                  <a:cubicBezTo>
                    <a:pt x="1699895" y="2677414"/>
                    <a:pt x="1574927" y="2771267"/>
                    <a:pt x="1423416" y="2691892"/>
                  </a:cubicBezTo>
                  <a:lnTo>
                    <a:pt x="1353693" y="2655824"/>
                  </a:lnTo>
                  <a:lnTo>
                    <a:pt x="1353693" y="1118616"/>
                  </a:lnTo>
                  <a:cubicBezTo>
                    <a:pt x="1353693" y="1065657"/>
                    <a:pt x="1307973" y="962279"/>
                    <a:pt x="1264666" y="935736"/>
                  </a:cubicBezTo>
                  <a:lnTo>
                    <a:pt x="0" y="291084"/>
                  </a:lnTo>
                  <a:cubicBezTo>
                    <a:pt x="86614" y="211709"/>
                    <a:pt x="151511" y="113030"/>
                    <a:pt x="189992" y="0"/>
                  </a:cubicBezTo>
                  <a:lnTo>
                    <a:pt x="1421003" y="627888"/>
                  </a:lnTo>
                  <a:cubicBezTo>
                    <a:pt x="1574927" y="709676"/>
                    <a:pt x="1699895" y="931037"/>
                    <a:pt x="1699895" y="1121029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434506" y="6572444"/>
            <a:ext cx="2414972" cy="2092799"/>
            <a:chOff x="0" y="0"/>
            <a:chExt cx="2622960" cy="22730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22931" cy="2273046"/>
            </a:xfrm>
            <a:custGeom>
              <a:avLst/>
              <a:gdLst/>
              <a:ahLst/>
              <a:cxnLst/>
              <a:rect r="r" b="b" t="t" l="l"/>
              <a:pathLst>
                <a:path h="2273046" w="2622931">
                  <a:moveTo>
                    <a:pt x="1966595" y="0"/>
                  </a:moveTo>
                  <a:lnTo>
                    <a:pt x="656336" y="0"/>
                  </a:lnTo>
                  <a:lnTo>
                    <a:pt x="0" y="1135380"/>
                  </a:lnTo>
                  <a:lnTo>
                    <a:pt x="656336" y="2273046"/>
                  </a:lnTo>
                  <a:lnTo>
                    <a:pt x="1966595" y="2273046"/>
                  </a:lnTo>
                  <a:lnTo>
                    <a:pt x="2622931" y="1135380"/>
                  </a:lnTo>
                  <a:lnTo>
                    <a:pt x="1966595" y="0"/>
                  </a:lnTo>
                  <a:close/>
                </a:path>
              </a:pathLst>
            </a:custGeom>
            <a:solidFill>
              <a:srgbClr val="16948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623753" y="4068642"/>
            <a:ext cx="1565787" cy="1898567"/>
            <a:chOff x="0" y="0"/>
            <a:chExt cx="1700640" cy="20620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00657" cy="2061972"/>
            </a:xfrm>
            <a:custGeom>
              <a:avLst/>
              <a:gdLst/>
              <a:ahLst/>
              <a:cxnLst/>
              <a:rect r="r" b="b" t="t" l="l"/>
              <a:pathLst>
                <a:path h="2061972" w="1700657">
                  <a:moveTo>
                    <a:pt x="1700657" y="293243"/>
                  </a:moveTo>
                  <a:lnTo>
                    <a:pt x="435356" y="937260"/>
                  </a:lnTo>
                  <a:cubicBezTo>
                    <a:pt x="392049" y="963676"/>
                    <a:pt x="346329" y="1067054"/>
                    <a:pt x="346329" y="1119886"/>
                  </a:cubicBezTo>
                  <a:lnTo>
                    <a:pt x="346329" y="2061972"/>
                  </a:lnTo>
                  <a:cubicBezTo>
                    <a:pt x="288544" y="1965833"/>
                    <a:pt x="209169" y="1881759"/>
                    <a:pt x="117856" y="1836039"/>
                  </a:cubicBezTo>
                  <a:lnTo>
                    <a:pt x="0" y="1776095"/>
                  </a:lnTo>
                  <a:lnTo>
                    <a:pt x="0" y="1120013"/>
                  </a:lnTo>
                  <a:cubicBezTo>
                    <a:pt x="0" y="927735"/>
                    <a:pt x="125095" y="706628"/>
                    <a:pt x="276606" y="629666"/>
                  </a:cubicBezTo>
                  <a:lnTo>
                    <a:pt x="1508252" y="0"/>
                  </a:lnTo>
                  <a:cubicBezTo>
                    <a:pt x="1549146" y="115316"/>
                    <a:pt x="1616456" y="213868"/>
                    <a:pt x="1700657" y="293243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697664" y="2699076"/>
            <a:ext cx="2416298" cy="2088821"/>
            <a:chOff x="0" y="0"/>
            <a:chExt cx="2624400" cy="22687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24455" cy="2268728"/>
            </a:xfrm>
            <a:custGeom>
              <a:avLst/>
              <a:gdLst/>
              <a:ahLst/>
              <a:cxnLst/>
              <a:rect r="r" b="b" t="t" l="l"/>
              <a:pathLst>
                <a:path h="2268728" w="2624455">
                  <a:moveTo>
                    <a:pt x="1967738" y="0"/>
                  </a:moveTo>
                  <a:lnTo>
                    <a:pt x="656717" y="0"/>
                  </a:lnTo>
                  <a:lnTo>
                    <a:pt x="0" y="1134364"/>
                  </a:lnTo>
                  <a:lnTo>
                    <a:pt x="656717" y="2268728"/>
                  </a:lnTo>
                  <a:lnTo>
                    <a:pt x="1967738" y="2268728"/>
                  </a:lnTo>
                  <a:lnTo>
                    <a:pt x="2624455" y="1134364"/>
                  </a:lnTo>
                  <a:lnTo>
                    <a:pt x="1967738" y="0"/>
                  </a:lnTo>
                  <a:close/>
                </a:path>
              </a:pathLst>
            </a:custGeom>
            <a:solidFill>
              <a:srgbClr val="00878E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623753" y="6722261"/>
            <a:ext cx="1565787" cy="1899230"/>
            <a:chOff x="0" y="0"/>
            <a:chExt cx="1700640" cy="206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0657" cy="2062861"/>
            </a:xfrm>
            <a:custGeom>
              <a:avLst/>
              <a:gdLst/>
              <a:ahLst/>
              <a:cxnLst/>
              <a:rect r="r" b="b" t="t" l="l"/>
              <a:pathLst>
                <a:path h="2062861" w="1700657">
                  <a:moveTo>
                    <a:pt x="1700657" y="293370"/>
                  </a:moveTo>
                  <a:lnTo>
                    <a:pt x="435356" y="937641"/>
                  </a:lnTo>
                  <a:cubicBezTo>
                    <a:pt x="392049" y="964057"/>
                    <a:pt x="346329" y="1067435"/>
                    <a:pt x="346329" y="1120394"/>
                  </a:cubicBezTo>
                  <a:lnTo>
                    <a:pt x="346329" y="2062861"/>
                  </a:lnTo>
                  <a:cubicBezTo>
                    <a:pt x="288544" y="1966722"/>
                    <a:pt x="209169" y="1882521"/>
                    <a:pt x="117856" y="1836928"/>
                  </a:cubicBezTo>
                  <a:lnTo>
                    <a:pt x="0" y="1776730"/>
                  </a:lnTo>
                  <a:lnTo>
                    <a:pt x="0" y="1120394"/>
                  </a:lnTo>
                  <a:cubicBezTo>
                    <a:pt x="0" y="927989"/>
                    <a:pt x="125095" y="706882"/>
                    <a:pt x="276606" y="629920"/>
                  </a:cubicBezTo>
                  <a:lnTo>
                    <a:pt x="1508252" y="0"/>
                  </a:lnTo>
                  <a:cubicBezTo>
                    <a:pt x="1549146" y="115443"/>
                    <a:pt x="1616456" y="213995"/>
                    <a:pt x="1700657" y="293370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724180" y="5432243"/>
            <a:ext cx="2416298" cy="2091473"/>
            <a:chOff x="0" y="0"/>
            <a:chExt cx="2624400" cy="2271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24455" cy="2271649"/>
            </a:xfrm>
            <a:custGeom>
              <a:avLst/>
              <a:gdLst/>
              <a:ahLst/>
              <a:cxnLst/>
              <a:rect r="r" b="b" t="t" l="l"/>
              <a:pathLst>
                <a:path h="2271649" w="2624455">
                  <a:moveTo>
                    <a:pt x="1967738" y="0"/>
                  </a:moveTo>
                  <a:lnTo>
                    <a:pt x="654304" y="0"/>
                  </a:lnTo>
                  <a:lnTo>
                    <a:pt x="0" y="1137031"/>
                  </a:lnTo>
                  <a:lnTo>
                    <a:pt x="654304" y="2271649"/>
                  </a:lnTo>
                  <a:lnTo>
                    <a:pt x="1967738" y="2271649"/>
                  </a:lnTo>
                  <a:lnTo>
                    <a:pt x="2624455" y="1137031"/>
                  </a:lnTo>
                  <a:lnTo>
                    <a:pt x="1967738" y="0"/>
                  </a:lnTo>
                  <a:close/>
                </a:path>
              </a:pathLst>
            </a:custGeom>
            <a:solidFill>
              <a:srgbClr val="16948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10699" y="3030212"/>
            <a:ext cx="1160182" cy="997032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spc="163">
                  <a:solidFill>
                    <a:srgbClr val="000000"/>
                  </a:solidFill>
                  <a:latin typeface="Open Sans 1 Bold"/>
                </a:rPr>
                <a:t>01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523922" y="1453816"/>
            <a:ext cx="2060225" cy="136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3"/>
              </a:lnSpc>
            </a:pPr>
            <a:r>
              <a:rPr lang="en-US" sz="7938">
                <a:solidFill>
                  <a:srgbClr val="000000"/>
                </a:solidFill>
                <a:latin typeface="Open Sans 1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75700" y="2987050"/>
            <a:ext cx="2060225" cy="136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3"/>
              </a:lnSpc>
            </a:pPr>
            <a:r>
              <a:rPr lang="en-US" sz="7938">
                <a:solidFill>
                  <a:srgbClr val="000000"/>
                </a:solidFill>
                <a:latin typeface="Open Sans 1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51555" y="4126588"/>
            <a:ext cx="2060225" cy="136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3"/>
              </a:lnSpc>
            </a:pPr>
            <a:r>
              <a:rPr lang="en-US" sz="7938">
                <a:solidFill>
                  <a:srgbClr val="000000"/>
                </a:solidFill>
                <a:latin typeface="Open Sans 1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11879" y="6915440"/>
            <a:ext cx="2060225" cy="136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3"/>
              </a:lnSpc>
            </a:pPr>
            <a:r>
              <a:rPr lang="en-US" sz="7938">
                <a:solidFill>
                  <a:srgbClr val="000000"/>
                </a:solidFill>
                <a:latin typeface="Open Sans 1 Bold"/>
              </a:rPr>
              <a:t>05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02216" y="5814809"/>
            <a:ext cx="2060225" cy="136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3"/>
              </a:lnSpc>
            </a:pPr>
            <a:r>
              <a:rPr lang="en-US" sz="7938">
                <a:solidFill>
                  <a:srgbClr val="000000"/>
                </a:solidFill>
                <a:latin typeface="Open Sans 1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0699" y="1382573"/>
            <a:ext cx="7601564" cy="117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15"/>
              </a:lnSpc>
            </a:pPr>
            <a:r>
              <a:rPr lang="en-US" sz="6582">
                <a:solidFill>
                  <a:srgbClr val="00878E"/>
                </a:solidFill>
                <a:latin typeface="Poppins Ultra-Bold"/>
              </a:rPr>
              <a:t>Methodology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43962" y="4158517"/>
            <a:ext cx="2240985" cy="35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9"/>
              </a:lnSpc>
            </a:pPr>
            <a:r>
              <a:rPr lang="en-US" sz="2113">
                <a:solidFill>
                  <a:srgbClr val="00878E"/>
                </a:solidFill>
                <a:latin typeface="Open Sans 1 Bold"/>
              </a:rPr>
              <a:t>Phase 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43962" y="4498607"/>
            <a:ext cx="5671407" cy="38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4"/>
              </a:lnSpc>
              <a:spcBef>
                <a:spcPct val="0"/>
              </a:spcBef>
            </a:pPr>
            <a:r>
              <a:rPr lang="en-US" sz="2346">
                <a:solidFill>
                  <a:srgbClr val="293237"/>
                </a:solidFill>
                <a:latin typeface="Open Sans 1 Bold"/>
              </a:rPr>
              <a:t>Data Cleaning/Pre-processing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10699" y="4246766"/>
            <a:ext cx="1160182" cy="997032"/>
            <a:chOff x="0" y="0"/>
            <a:chExt cx="8128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spc="163">
                  <a:solidFill>
                    <a:srgbClr val="000000"/>
                  </a:solidFill>
                  <a:latin typeface="Open Sans 1 Bold"/>
                </a:rPr>
                <a:t>02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643962" y="2961306"/>
            <a:ext cx="2240985" cy="35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9"/>
              </a:lnSpc>
            </a:pPr>
            <a:r>
              <a:rPr lang="en-US" sz="2113">
                <a:solidFill>
                  <a:srgbClr val="16948A"/>
                </a:solidFill>
                <a:latin typeface="Open Sans 1 Bold"/>
              </a:rPr>
              <a:t>Phase 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643962" y="3301397"/>
            <a:ext cx="5671407" cy="38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4"/>
              </a:lnSpc>
              <a:spcBef>
                <a:spcPct val="0"/>
              </a:spcBef>
            </a:pPr>
            <a:r>
              <a:rPr lang="en-US" sz="2346">
                <a:solidFill>
                  <a:srgbClr val="293237"/>
                </a:solidFill>
                <a:latin typeface="Open Sans 1 Bold"/>
              </a:rPr>
              <a:t>Data reading and Understanding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432612" y="5477635"/>
            <a:ext cx="1160182" cy="997032"/>
            <a:chOff x="0" y="0"/>
            <a:chExt cx="812800" cy="6985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spc="163">
                  <a:solidFill>
                    <a:srgbClr val="000000"/>
                  </a:solidFill>
                  <a:latin typeface="Open Sans 1 Bold"/>
                </a:rPr>
                <a:t>03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665875" y="6601790"/>
            <a:ext cx="2240985" cy="35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9"/>
              </a:lnSpc>
            </a:pPr>
            <a:r>
              <a:rPr lang="en-US" sz="2113">
                <a:solidFill>
                  <a:srgbClr val="00878E"/>
                </a:solidFill>
                <a:latin typeface="Open Sans 1 Bold"/>
              </a:rPr>
              <a:t>Phase 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65875" y="6941880"/>
            <a:ext cx="5671407" cy="38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4"/>
              </a:lnSpc>
              <a:spcBef>
                <a:spcPct val="0"/>
              </a:spcBef>
            </a:pPr>
            <a:r>
              <a:rPr lang="en-US" sz="2346">
                <a:solidFill>
                  <a:srgbClr val="293237"/>
                </a:solidFill>
                <a:latin typeface="Open Sans 1 Bold"/>
              </a:rPr>
              <a:t>Data Visualisation &amp; Analysis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432612" y="6690039"/>
            <a:ext cx="1160182" cy="997032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spc="163">
                  <a:solidFill>
                    <a:srgbClr val="000000"/>
                  </a:solidFill>
                  <a:latin typeface="Open Sans 1 Bold"/>
                </a:rPr>
                <a:t>04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665875" y="5408728"/>
            <a:ext cx="2240985" cy="35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9"/>
              </a:lnSpc>
            </a:pPr>
            <a:r>
              <a:rPr lang="en-US" sz="2113">
                <a:solidFill>
                  <a:srgbClr val="16948A"/>
                </a:solidFill>
                <a:latin typeface="Open Sans 1 Bold"/>
              </a:rPr>
              <a:t>Phase 03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665875" y="5748819"/>
            <a:ext cx="5671407" cy="38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4"/>
              </a:lnSpc>
              <a:spcBef>
                <a:spcPct val="0"/>
              </a:spcBef>
            </a:pPr>
            <a:r>
              <a:rPr lang="en-US" sz="2346">
                <a:solidFill>
                  <a:srgbClr val="293237"/>
                </a:solidFill>
                <a:latin typeface="Open Sans 1 Bold"/>
              </a:rPr>
              <a:t>Approach and Methods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432612" y="7920908"/>
            <a:ext cx="1160182" cy="997032"/>
            <a:chOff x="0" y="0"/>
            <a:chExt cx="812800" cy="6985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spc="163">
                  <a:solidFill>
                    <a:srgbClr val="000000"/>
                  </a:solidFill>
                  <a:latin typeface="Open Sans 1 Bold"/>
                </a:rPr>
                <a:t>05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2665875" y="7852001"/>
            <a:ext cx="2240985" cy="35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9"/>
              </a:lnSpc>
            </a:pPr>
            <a:r>
              <a:rPr lang="en-US" sz="2113">
                <a:solidFill>
                  <a:srgbClr val="16948A"/>
                </a:solidFill>
                <a:latin typeface="Open Sans 1 Bold"/>
              </a:rPr>
              <a:t>Phase 05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665875" y="8192092"/>
            <a:ext cx="6204642" cy="79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4"/>
              </a:lnSpc>
              <a:spcBef>
                <a:spcPct val="0"/>
              </a:spcBef>
            </a:pPr>
            <a:r>
              <a:rPr lang="en-US" sz="2346">
                <a:solidFill>
                  <a:srgbClr val="293237"/>
                </a:solidFill>
                <a:latin typeface="Open Sans 1 Bold"/>
              </a:rPr>
              <a:t>Answering the question, Improvements &amp; Learnings 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5913491" y="-146834"/>
            <a:ext cx="2691617" cy="3838614"/>
          </a:xfrm>
          <a:custGeom>
            <a:avLst/>
            <a:gdLst/>
            <a:ahLst/>
            <a:cxnLst/>
            <a:rect r="r" b="b" t="t" l="l"/>
            <a:pathLst>
              <a:path h="3838614" w="2691617">
                <a:moveTo>
                  <a:pt x="0" y="0"/>
                </a:moveTo>
                <a:lnTo>
                  <a:pt x="2691618" y="0"/>
                </a:lnTo>
                <a:lnTo>
                  <a:pt x="2691618" y="3838614"/>
                </a:lnTo>
                <a:lnTo>
                  <a:pt x="0" y="383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6981963">
            <a:off x="-444395" y="-140519"/>
            <a:ext cx="3314853" cy="2912160"/>
          </a:xfrm>
          <a:custGeom>
            <a:avLst/>
            <a:gdLst/>
            <a:ahLst/>
            <a:cxnLst/>
            <a:rect r="r" b="b" t="t" l="l"/>
            <a:pathLst>
              <a:path h="2912160" w="3314853">
                <a:moveTo>
                  <a:pt x="0" y="0"/>
                </a:moveTo>
                <a:lnTo>
                  <a:pt x="3314853" y="0"/>
                </a:lnTo>
                <a:lnTo>
                  <a:pt x="3314853" y="2912160"/>
                </a:lnTo>
                <a:lnTo>
                  <a:pt x="0" y="2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0550" y="4311582"/>
            <a:ext cx="5471313" cy="3704882"/>
            <a:chOff x="0" y="0"/>
            <a:chExt cx="1680103" cy="1137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0103" cy="1137676"/>
            </a:xfrm>
            <a:custGeom>
              <a:avLst/>
              <a:gdLst/>
              <a:ahLst/>
              <a:cxnLst/>
              <a:rect r="r" b="b" t="t" l="l"/>
              <a:pathLst>
                <a:path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solidFill>
              <a:srgbClr val="008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333475" y="-8024716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8" y="0"/>
                </a:lnTo>
                <a:lnTo>
                  <a:pt x="11355338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08343" y="4311582"/>
            <a:ext cx="5471313" cy="3704882"/>
            <a:chOff x="0" y="0"/>
            <a:chExt cx="1680103" cy="11376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0103" cy="1137676"/>
            </a:xfrm>
            <a:custGeom>
              <a:avLst/>
              <a:gdLst/>
              <a:ahLst/>
              <a:cxnLst/>
              <a:rect r="r" b="b" t="t" l="l"/>
              <a:pathLst>
                <a:path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solidFill>
              <a:srgbClr val="008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904244" y="6732736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266137" y="4311582"/>
            <a:ext cx="5471313" cy="3704882"/>
            <a:chOff x="0" y="0"/>
            <a:chExt cx="1680103" cy="11376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0103" cy="1137676"/>
            </a:xfrm>
            <a:custGeom>
              <a:avLst/>
              <a:gdLst/>
              <a:ahLst/>
              <a:cxnLst/>
              <a:rect r="r" b="b" t="t" l="l"/>
              <a:pathLst>
                <a:path h="1137676" w="1680103">
                  <a:moveTo>
                    <a:pt x="59430" y="0"/>
                  </a:moveTo>
                  <a:lnTo>
                    <a:pt x="1620673" y="0"/>
                  </a:lnTo>
                  <a:cubicBezTo>
                    <a:pt x="1636435" y="0"/>
                    <a:pt x="1651551" y="6261"/>
                    <a:pt x="1662696" y="17407"/>
                  </a:cubicBezTo>
                  <a:cubicBezTo>
                    <a:pt x="1673841" y="28552"/>
                    <a:pt x="1680103" y="43668"/>
                    <a:pt x="1680103" y="59430"/>
                  </a:cubicBezTo>
                  <a:lnTo>
                    <a:pt x="1680103" y="1078246"/>
                  </a:lnTo>
                  <a:cubicBezTo>
                    <a:pt x="1680103" y="1094008"/>
                    <a:pt x="1673841" y="1109124"/>
                    <a:pt x="1662696" y="1120270"/>
                  </a:cubicBezTo>
                  <a:cubicBezTo>
                    <a:pt x="1651551" y="1131415"/>
                    <a:pt x="1636435" y="1137676"/>
                    <a:pt x="1620673" y="1137676"/>
                  </a:cubicBezTo>
                  <a:lnTo>
                    <a:pt x="59430" y="1137676"/>
                  </a:lnTo>
                  <a:cubicBezTo>
                    <a:pt x="26608" y="1137676"/>
                    <a:pt x="0" y="1111068"/>
                    <a:pt x="0" y="1078246"/>
                  </a:cubicBezTo>
                  <a:lnTo>
                    <a:pt x="0" y="59430"/>
                  </a:lnTo>
                  <a:cubicBezTo>
                    <a:pt x="0" y="43668"/>
                    <a:pt x="6261" y="28552"/>
                    <a:pt x="17407" y="17407"/>
                  </a:cubicBezTo>
                  <a:cubicBezTo>
                    <a:pt x="28552" y="6261"/>
                    <a:pt x="43668" y="0"/>
                    <a:pt x="59430" y="0"/>
                  </a:cubicBezTo>
                  <a:close/>
                </a:path>
              </a:pathLst>
            </a:custGeom>
            <a:solidFill>
              <a:srgbClr val="008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680103" cy="1185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81797" y="3507172"/>
            <a:ext cx="1608820" cy="160882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39590" y="3507172"/>
            <a:ext cx="1608820" cy="160882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197383" y="3507172"/>
            <a:ext cx="1608820" cy="160882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516491" y="3902532"/>
            <a:ext cx="970605" cy="863839"/>
          </a:xfrm>
          <a:custGeom>
            <a:avLst/>
            <a:gdLst/>
            <a:ahLst/>
            <a:cxnLst/>
            <a:rect r="r" b="b" t="t" l="l"/>
            <a:pathLst>
              <a:path h="863839" w="970605">
                <a:moveTo>
                  <a:pt x="0" y="0"/>
                </a:moveTo>
                <a:lnTo>
                  <a:pt x="970605" y="0"/>
                </a:lnTo>
                <a:lnTo>
                  <a:pt x="970605" y="863839"/>
                </a:lnTo>
                <a:lnTo>
                  <a:pt x="0" y="863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181461" y="0"/>
            <a:ext cx="2128852" cy="2128852"/>
          </a:xfrm>
          <a:custGeom>
            <a:avLst/>
            <a:gdLst/>
            <a:ahLst/>
            <a:cxnLst/>
            <a:rect r="r" b="b" t="t" l="l"/>
            <a:pathLst>
              <a:path h="2128852" w="2128852">
                <a:moveTo>
                  <a:pt x="0" y="0"/>
                </a:moveTo>
                <a:lnTo>
                  <a:pt x="2128853" y="0"/>
                </a:lnTo>
                <a:lnTo>
                  <a:pt x="2128853" y="2128852"/>
                </a:lnTo>
                <a:lnTo>
                  <a:pt x="0" y="212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856287" y="3859566"/>
            <a:ext cx="825566" cy="827070"/>
          </a:xfrm>
          <a:custGeom>
            <a:avLst/>
            <a:gdLst/>
            <a:ahLst/>
            <a:cxnLst/>
            <a:rect r="r" b="b" t="t" l="l"/>
            <a:pathLst>
              <a:path h="827070" w="825566">
                <a:moveTo>
                  <a:pt x="0" y="0"/>
                </a:moveTo>
                <a:lnTo>
                  <a:pt x="825567" y="0"/>
                </a:lnTo>
                <a:lnTo>
                  <a:pt x="825567" y="827070"/>
                </a:lnTo>
                <a:lnTo>
                  <a:pt x="0" y="827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690598" y="3859566"/>
            <a:ext cx="906805" cy="906805"/>
          </a:xfrm>
          <a:custGeom>
            <a:avLst/>
            <a:gdLst/>
            <a:ahLst/>
            <a:cxnLst/>
            <a:rect r="r" b="b" t="t" l="l"/>
            <a:pathLst>
              <a:path h="906805" w="906805">
                <a:moveTo>
                  <a:pt x="0" y="0"/>
                </a:moveTo>
                <a:lnTo>
                  <a:pt x="906804" y="0"/>
                </a:lnTo>
                <a:lnTo>
                  <a:pt x="906804" y="906805"/>
                </a:lnTo>
                <a:lnTo>
                  <a:pt x="0" y="906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625886" y="1197420"/>
            <a:ext cx="9036227" cy="130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8"/>
              </a:lnSpc>
              <a:spcBef>
                <a:spcPct val="0"/>
              </a:spcBef>
            </a:pPr>
            <a:r>
              <a:rPr lang="en-US" sz="7284" spc="167">
                <a:solidFill>
                  <a:srgbClr val="293237"/>
                </a:solidFill>
                <a:latin typeface="Poppins Ultra-Bold"/>
              </a:rPr>
              <a:t>DATA HANDLING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5904627"/>
            <a:ext cx="4480741" cy="102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Database Source -Kaggle</a:t>
            </a:r>
          </a:p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Other resources - Centres for Disease control and prevention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23314" y="5158430"/>
            <a:ext cx="2125787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Data Source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51229" y="5158430"/>
            <a:ext cx="3385542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Data Preprocessing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03629" y="5904627"/>
            <a:ext cx="4480741" cy="13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Null values</a:t>
            </a:r>
          </a:p>
          <a:p>
            <a:pPr algn="just"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Duplicate values</a:t>
            </a:r>
          </a:p>
          <a:p>
            <a:pPr algn="just"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Feature Engineering</a:t>
            </a:r>
          </a:p>
          <a:p>
            <a:pPr algn="just"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Outlier values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04244" y="6116398"/>
            <a:ext cx="4658486" cy="102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Binary values</a:t>
            </a:r>
          </a:p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Uncertain data values</a:t>
            </a:r>
          </a:p>
          <a:p>
            <a:pPr marL="418575" indent="-209287" lvl="1">
              <a:lnSpc>
                <a:spcPts val="2714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Open Sans 2 Bold"/>
              </a:rPr>
              <a:t>Unclear bins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20474" y="5158430"/>
            <a:ext cx="2561406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Nature of Data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6981963">
            <a:off x="-148153" y="-58635"/>
            <a:ext cx="3314853" cy="2912160"/>
          </a:xfrm>
          <a:custGeom>
            <a:avLst/>
            <a:gdLst/>
            <a:ahLst/>
            <a:cxnLst/>
            <a:rect r="r" b="b" t="t" l="l"/>
            <a:pathLst>
              <a:path h="2912160" w="3314853">
                <a:moveTo>
                  <a:pt x="0" y="0"/>
                </a:moveTo>
                <a:lnTo>
                  <a:pt x="3314853" y="0"/>
                </a:lnTo>
                <a:lnTo>
                  <a:pt x="3314853" y="2912160"/>
                </a:lnTo>
                <a:lnTo>
                  <a:pt x="0" y="2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23710" y="4060588"/>
            <a:ext cx="2158984" cy="215898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00000"/>
                  </a:solidFill>
                  <a:latin typeface="Aileron Bold"/>
                </a:rPr>
                <a:t>Visualize prevalence of CVD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64508" y="883111"/>
            <a:ext cx="2158984" cy="2206037"/>
            <a:chOff x="0" y="0"/>
            <a:chExt cx="812800" cy="8305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30514"/>
            </a:xfrm>
            <a:custGeom>
              <a:avLst/>
              <a:gdLst/>
              <a:ahLst/>
              <a:cxnLst/>
              <a:rect r="r" b="b" t="t" l="l"/>
              <a:pathLst>
                <a:path h="830514" w="812800">
                  <a:moveTo>
                    <a:pt x="406400" y="0"/>
                  </a:moveTo>
                  <a:cubicBezTo>
                    <a:pt x="181951" y="0"/>
                    <a:pt x="0" y="185917"/>
                    <a:pt x="0" y="415257"/>
                  </a:cubicBezTo>
                  <a:cubicBezTo>
                    <a:pt x="0" y="644597"/>
                    <a:pt x="181951" y="830514"/>
                    <a:pt x="406400" y="830514"/>
                  </a:cubicBezTo>
                  <a:cubicBezTo>
                    <a:pt x="630849" y="830514"/>
                    <a:pt x="812800" y="644597"/>
                    <a:pt x="812800" y="415257"/>
                  </a:cubicBezTo>
                  <a:cubicBezTo>
                    <a:pt x="812800" y="18591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0711"/>
              <a:ext cx="660400" cy="731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00000"/>
                  </a:solidFill>
                  <a:latin typeface="Aileron Bold"/>
                </a:rPr>
                <a:t>Identify most significant risk factors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04008" y="4064008"/>
            <a:ext cx="2158984" cy="215898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  <a:r>
                <a:rPr lang="en-US" sz="2299">
                  <a:solidFill>
                    <a:srgbClr val="000000"/>
                  </a:solidFill>
                  <a:latin typeface="Aileron Bold"/>
                </a:rPr>
                <a:t>Analyze patterns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63042" y="3362542"/>
            <a:ext cx="3561915" cy="3561915"/>
            <a:chOff x="0" y="0"/>
            <a:chExt cx="811242" cy="8112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1242" cy="811242"/>
            </a:xfrm>
            <a:custGeom>
              <a:avLst/>
              <a:gdLst/>
              <a:ahLst/>
              <a:cxnLst/>
              <a:rect r="r" b="b" t="t" l="l"/>
              <a:pathLst>
                <a:path h="811242" w="811242">
                  <a:moveTo>
                    <a:pt x="405621" y="0"/>
                  </a:moveTo>
                  <a:cubicBezTo>
                    <a:pt x="181603" y="0"/>
                    <a:pt x="0" y="181603"/>
                    <a:pt x="0" y="405621"/>
                  </a:cubicBezTo>
                  <a:cubicBezTo>
                    <a:pt x="0" y="629639"/>
                    <a:pt x="181603" y="811242"/>
                    <a:pt x="405621" y="811242"/>
                  </a:cubicBezTo>
                  <a:cubicBezTo>
                    <a:pt x="629639" y="811242"/>
                    <a:pt x="811242" y="629639"/>
                    <a:pt x="811242" y="405621"/>
                  </a:cubicBezTo>
                  <a:cubicBezTo>
                    <a:pt x="811242" y="181603"/>
                    <a:pt x="629639" y="0"/>
                    <a:pt x="40562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37C9E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054" y="66529"/>
              <a:ext cx="659134" cy="668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6"/>
                </a:lnSpc>
              </a:pPr>
            </a:p>
            <a:p>
              <a:pPr algn="ctr">
                <a:lnSpc>
                  <a:spcPts val="3096"/>
                </a:lnSpc>
              </a:pPr>
            </a:p>
            <a:p>
              <a:pPr algn="ctr" marL="0" indent="0" lvl="0">
                <a:lnSpc>
                  <a:spcPts val="30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47264" y="7268694"/>
            <a:ext cx="2590677" cy="2158984"/>
            <a:chOff x="0" y="0"/>
            <a:chExt cx="975321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5321" cy="812800"/>
            </a:xfrm>
            <a:custGeom>
              <a:avLst/>
              <a:gdLst/>
              <a:ahLst/>
              <a:cxnLst/>
              <a:rect r="r" b="b" t="t" l="l"/>
              <a:pathLst>
                <a:path h="812800" w="975321">
                  <a:moveTo>
                    <a:pt x="487660" y="0"/>
                  </a:moveTo>
                  <a:cubicBezTo>
                    <a:pt x="218333" y="0"/>
                    <a:pt x="0" y="181951"/>
                    <a:pt x="0" y="406400"/>
                  </a:cubicBezTo>
                  <a:cubicBezTo>
                    <a:pt x="0" y="630849"/>
                    <a:pt x="218333" y="812800"/>
                    <a:pt x="487660" y="812800"/>
                  </a:cubicBezTo>
                  <a:cubicBezTo>
                    <a:pt x="756988" y="812800"/>
                    <a:pt x="975321" y="630849"/>
                    <a:pt x="975321" y="406400"/>
                  </a:cubicBezTo>
                  <a:cubicBezTo>
                    <a:pt x="975321" y="181951"/>
                    <a:pt x="756988" y="0"/>
                    <a:pt x="487660" y="0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91436" y="19050"/>
              <a:ext cx="79244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000000"/>
                  </a:solidFill>
                  <a:latin typeface="Aileron Bold"/>
                </a:rPr>
                <a:t>Communicate Results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H="true">
            <a:off x="9142602" y="6924458"/>
            <a:ext cx="1398" cy="344237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9144000" y="3089148"/>
            <a:ext cx="0" cy="273394"/>
          </a:xfrm>
          <a:prstGeom prst="line">
            <a:avLst/>
          </a:prstGeom>
          <a:ln cap="flat" w="38100">
            <a:solidFill>
              <a:srgbClr val="86EA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6962992" y="5143500"/>
            <a:ext cx="400050" cy="0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0924958" y="5140080"/>
            <a:ext cx="398752" cy="3420"/>
          </a:xfrm>
          <a:prstGeom prst="line">
            <a:avLst/>
          </a:prstGeom>
          <a:ln cap="flat" w="38100">
            <a:solidFill>
              <a:srgbClr val="1353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6981963">
            <a:off x="-265542" y="-62370"/>
            <a:ext cx="3314853" cy="2912160"/>
          </a:xfrm>
          <a:custGeom>
            <a:avLst/>
            <a:gdLst/>
            <a:ahLst/>
            <a:cxnLst/>
            <a:rect r="r" b="b" t="t" l="l"/>
            <a:pathLst>
              <a:path h="2912160" w="3314853">
                <a:moveTo>
                  <a:pt x="0" y="0"/>
                </a:moveTo>
                <a:lnTo>
                  <a:pt x="3314854" y="0"/>
                </a:lnTo>
                <a:lnTo>
                  <a:pt x="3314854" y="2912160"/>
                </a:lnTo>
                <a:lnTo>
                  <a:pt x="0" y="2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714712">
            <a:off x="16318340" y="-236535"/>
            <a:ext cx="2000407" cy="3492773"/>
          </a:xfrm>
          <a:custGeom>
            <a:avLst/>
            <a:gdLst/>
            <a:ahLst/>
            <a:cxnLst/>
            <a:rect r="r" b="b" t="t" l="l"/>
            <a:pathLst>
              <a:path h="3492773" w="2000407">
                <a:moveTo>
                  <a:pt x="0" y="0"/>
                </a:moveTo>
                <a:lnTo>
                  <a:pt x="2000407" y="0"/>
                </a:lnTo>
                <a:lnTo>
                  <a:pt x="2000407" y="3492773"/>
                </a:lnTo>
                <a:lnTo>
                  <a:pt x="0" y="3492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320829" y="3618975"/>
            <a:ext cx="3646342" cy="3245245"/>
          </a:xfrm>
          <a:custGeom>
            <a:avLst/>
            <a:gdLst/>
            <a:ahLst/>
            <a:cxnLst/>
            <a:rect r="r" b="b" t="t" l="l"/>
            <a:pathLst>
              <a:path h="3245245" w="3646342">
                <a:moveTo>
                  <a:pt x="0" y="0"/>
                </a:moveTo>
                <a:lnTo>
                  <a:pt x="3646342" y="0"/>
                </a:lnTo>
                <a:lnTo>
                  <a:pt x="3646342" y="3245245"/>
                </a:lnTo>
                <a:lnTo>
                  <a:pt x="0" y="3245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064508" y="5500012"/>
            <a:ext cx="2373432" cy="987970"/>
          </a:xfrm>
          <a:custGeom>
            <a:avLst/>
            <a:gdLst/>
            <a:ahLst/>
            <a:cxnLst/>
            <a:rect r="r" b="b" t="t" l="l"/>
            <a:pathLst>
              <a:path h="987970" w="2373432">
                <a:moveTo>
                  <a:pt x="0" y="0"/>
                </a:moveTo>
                <a:lnTo>
                  <a:pt x="2373432" y="0"/>
                </a:lnTo>
                <a:lnTo>
                  <a:pt x="2373432" y="987970"/>
                </a:lnTo>
                <a:lnTo>
                  <a:pt x="0" y="987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125709" y="4680256"/>
            <a:ext cx="4035285" cy="878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531" spc="124">
                <a:solidFill>
                  <a:srgbClr val="000000"/>
                </a:solidFill>
                <a:latin typeface="Open Sans 1 Bold"/>
              </a:rPr>
              <a:t>VISUALIZATION </a:t>
            </a:r>
          </a:p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2531" spc="124">
                <a:solidFill>
                  <a:srgbClr val="000000"/>
                </a:solidFill>
                <a:latin typeface="Open Sans 1 Bold"/>
              </a:rPr>
              <a:t>GOALS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503499" y="6223128"/>
            <a:ext cx="8935030" cy="8935030"/>
          </a:xfrm>
          <a:custGeom>
            <a:avLst/>
            <a:gdLst/>
            <a:ahLst/>
            <a:cxnLst/>
            <a:rect r="r" b="b" t="t" l="l"/>
            <a:pathLst>
              <a:path h="8935030" w="8935030">
                <a:moveTo>
                  <a:pt x="0" y="0"/>
                </a:moveTo>
                <a:lnTo>
                  <a:pt x="8935030" y="0"/>
                </a:lnTo>
                <a:lnTo>
                  <a:pt x="8935030" y="8935030"/>
                </a:lnTo>
                <a:lnTo>
                  <a:pt x="0" y="8935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5334530" y="-6764155"/>
            <a:ext cx="11355339" cy="11355339"/>
          </a:xfrm>
          <a:custGeom>
            <a:avLst/>
            <a:gdLst/>
            <a:ahLst/>
            <a:cxnLst/>
            <a:rect r="r" b="b" t="t" l="l"/>
            <a:pathLst>
              <a:path h="11355339" w="11355339">
                <a:moveTo>
                  <a:pt x="0" y="0"/>
                </a:moveTo>
                <a:lnTo>
                  <a:pt x="11355339" y="0"/>
                </a:lnTo>
                <a:lnTo>
                  <a:pt x="11355339" y="11355339"/>
                </a:lnTo>
                <a:lnTo>
                  <a:pt x="0" y="113553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26004"/>
            <a:ext cx="18288000" cy="4560996"/>
            <a:chOff x="0" y="0"/>
            <a:chExt cx="6186311" cy="15428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42856"/>
            </a:xfrm>
            <a:custGeom>
              <a:avLst/>
              <a:gdLst/>
              <a:ahLst/>
              <a:cxnLst/>
              <a:rect r="r" b="b" t="t" l="l"/>
              <a:pathLst>
                <a:path h="1542856" w="6186311">
                  <a:moveTo>
                    <a:pt x="6061851" y="1542856"/>
                  </a:moveTo>
                  <a:lnTo>
                    <a:pt x="124460" y="1542856"/>
                  </a:lnTo>
                  <a:cubicBezTo>
                    <a:pt x="55880" y="1542856"/>
                    <a:pt x="0" y="1486976"/>
                    <a:pt x="0" y="1418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418396"/>
                  </a:lnTo>
                  <a:cubicBezTo>
                    <a:pt x="6186311" y="1486976"/>
                    <a:pt x="6130431" y="1542856"/>
                    <a:pt x="6061851" y="1542856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8934" y="4396791"/>
            <a:ext cx="4540166" cy="3624809"/>
            <a:chOff x="0" y="0"/>
            <a:chExt cx="1535809" cy="1226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5810" cy="1226170"/>
            </a:xfrm>
            <a:custGeom>
              <a:avLst/>
              <a:gdLst/>
              <a:ahLst/>
              <a:cxnLst/>
              <a:rect r="r" b="b" t="t" l="l"/>
              <a:pathLst>
                <a:path h="1226170" w="1535810">
                  <a:moveTo>
                    <a:pt x="1411349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11350" y="0"/>
                  </a:lnTo>
                  <a:cubicBezTo>
                    <a:pt x="1479929" y="0"/>
                    <a:pt x="1535810" y="55880"/>
                    <a:pt x="1535810" y="124460"/>
                  </a:cubicBezTo>
                  <a:lnTo>
                    <a:pt x="1535810" y="1101710"/>
                  </a:lnTo>
                  <a:cubicBezTo>
                    <a:pt x="1535810" y="1170290"/>
                    <a:pt x="1479929" y="1226170"/>
                    <a:pt x="1411350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30902" y="4381693"/>
            <a:ext cx="4245862" cy="3624809"/>
            <a:chOff x="0" y="0"/>
            <a:chExt cx="1436255" cy="1226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6255" cy="1226170"/>
            </a:xfrm>
            <a:custGeom>
              <a:avLst/>
              <a:gdLst/>
              <a:ahLst/>
              <a:cxnLst/>
              <a:rect r="r" b="b" t="t" l="l"/>
              <a:pathLst>
                <a:path h="1226170" w="1436255">
                  <a:moveTo>
                    <a:pt x="1311794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11795" y="0"/>
                  </a:lnTo>
                  <a:cubicBezTo>
                    <a:pt x="1380375" y="0"/>
                    <a:pt x="1436255" y="55880"/>
                    <a:pt x="1436255" y="124460"/>
                  </a:cubicBezTo>
                  <a:lnTo>
                    <a:pt x="1436255" y="1101710"/>
                  </a:lnTo>
                  <a:cubicBezTo>
                    <a:pt x="1436255" y="1170290"/>
                    <a:pt x="1380375" y="1226170"/>
                    <a:pt x="1311795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00764" y="4543078"/>
            <a:ext cx="3894170" cy="3624809"/>
            <a:chOff x="0" y="0"/>
            <a:chExt cx="1317287" cy="1226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7287" cy="1226170"/>
            </a:xfrm>
            <a:custGeom>
              <a:avLst/>
              <a:gdLst/>
              <a:ahLst/>
              <a:cxnLst/>
              <a:rect r="r" b="b" t="t" l="l"/>
              <a:pathLst>
                <a:path h="1226170" w="1317287">
                  <a:moveTo>
                    <a:pt x="1192827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2827" y="0"/>
                  </a:lnTo>
                  <a:cubicBezTo>
                    <a:pt x="1261407" y="0"/>
                    <a:pt x="1317287" y="55880"/>
                    <a:pt x="1317287" y="124460"/>
                  </a:cubicBezTo>
                  <a:lnTo>
                    <a:pt x="1317287" y="1101710"/>
                  </a:lnTo>
                  <a:cubicBezTo>
                    <a:pt x="1317287" y="1170290"/>
                    <a:pt x="1261407" y="1226170"/>
                    <a:pt x="1192827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10714712">
            <a:off x="15812763" y="-165707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76079" y="3673794"/>
            <a:ext cx="2583121" cy="238921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20960" y="3596403"/>
            <a:ext cx="3511818" cy="2422252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8226684" y="4627788"/>
            <a:ext cx="2654299" cy="1098216"/>
          </a:xfrm>
          <a:custGeom>
            <a:avLst/>
            <a:gdLst/>
            <a:ahLst/>
            <a:cxnLst/>
            <a:rect r="r" b="b" t="t" l="l"/>
            <a:pathLst>
              <a:path h="1098216" w="2654299">
                <a:moveTo>
                  <a:pt x="0" y="0"/>
                </a:moveTo>
                <a:lnTo>
                  <a:pt x="2654299" y="0"/>
                </a:lnTo>
                <a:lnTo>
                  <a:pt x="2654299" y="1098216"/>
                </a:lnTo>
                <a:lnTo>
                  <a:pt x="0" y="1098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319234" y="2134914"/>
            <a:ext cx="11649531" cy="1199131"/>
            <a:chOff x="0" y="0"/>
            <a:chExt cx="15532708" cy="159884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15532708" cy="885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59"/>
                </a:lnSpc>
                <a:spcBef>
                  <a:spcPct val="0"/>
                </a:spcBef>
              </a:pPr>
              <a:r>
                <a:rPr lang="en-US" sz="4299">
                  <a:solidFill>
                    <a:srgbClr val="000000"/>
                  </a:solidFill>
                  <a:latin typeface="Now Bold"/>
                </a:rPr>
                <a:t>VISUALIZATION CHOICES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27037"/>
              <a:ext cx="15532708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Now Bold"/>
                </a:rPr>
                <a:t>“Developing Charts, Analyzing Visualizations, and Driving Insights"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94413" y="5878788"/>
            <a:ext cx="3964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Bar Graphs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52432" y="5907363"/>
            <a:ext cx="3602802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Open Sans 1 Bold"/>
              </a:rPr>
              <a:t>Line Graphs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91339" y="5893600"/>
            <a:ext cx="2380826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Open Sans 1 Bold"/>
              </a:rPr>
              <a:t>Pie Charts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4413" y="6569198"/>
            <a:ext cx="4174240" cy="105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5535" indent="-217767" lvl="1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000000"/>
                </a:solidFill>
                <a:latin typeface="Open Sans 1 Bold"/>
              </a:rPr>
              <a:t>Compare frequency of categorical data. </a:t>
            </a:r>
          </a:p>
          <a:p>
            <a:pPr marL="435535" indent="-217767" lvl="1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000000"/>
                </a:solidFill>
                <a:latin typeface="Open Sans 1 Bold"/>
              </a:rPr>
              <a:t>Count Plots.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63056" y="6578723"/>
            <a:ext cx="3602802" cy="69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169" indent="-215585" lvl="1">
              <a:lnSpc>
                <a:spcPts val="2795"/>
              </a:lnSpc>
              <a:buFont typeface="Arial"/>
              <a:buChar char="•"/>
            </a:pPr>
            <a:r>
              <a:rPr lang="en-US" sz="1997">
                <a:solidFill>
                  <a:srgbClr val="000000"/>
                </a:solidFill>
                <a:latin typeface="Open Sans 1 Bold"/>
              </a:rPr>
              <a:t>To analyze trends of different columns.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20555" y="6569198"/>
            <a:ext cx="3894170" cy="70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4807" indent="-217404" lvl="1">
              <a:lnSpc>
                <a:spcPts val="2819"/>
              </a:lnSpc>
              <a:buFont typeface="Arial"/>
              <a:buChar char="•"/>
            </a:pPr>
            <a:r>
              <a:rPr lang="en-US" sz="2013">
                <a:solidFill>
                  <a:srgbClr val="000000"/>
                </a:solidFill>
                <a:latin typeface="Open Sans 1 Bold"/>
              </a:rPr>
              <a:t>Percentage of the population.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6981963">
            <a:off x="-148153" y="-58635"/>
            <a:ext cx="3314853" cy="2912160"/>
          </a:xfrm>
          <a:custGeom>
            <a:avLst/>
            <a:gdLst/>
            <a:ahLst/>
            <a:cxnLst/>
            <a:rect r="r" b="b" t="t" l="l"/>
            <a:pathLst>
              <a:path h="2912160" w="3314853">
                <a:moveTo>
                  <a:pt x="0" y="0"/>
                </a:moveTo>
                <a:lnTo>
                  <a:pt x="3314853" y="0"/>
                </a:lnTo>
                <a:lnTo>
                  <a:pt x="3314853" y="2912160"/>
                </a:lnTo>
                <a:lnTo>
                  <a:pt x="0" y="2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26004"/>
            <a:ext cx="18288000" cy="4560996"/>
            <a:chOff x="0" y="0"/>
            <a:chExt cx="6186311" cy="15428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42856"/>
            </a:xfrm>
            <a:custGeom>
              <a:avLst/>
              <a:gdLst/>
              <a:ahLst/>
              <a:cxnLst/>
              <a:rect r="r" b="b" t="t" l="l"/>
              <a:pathLst>
                <a:path h="1542856" w="6186311">
                  <a:moveTo>
                    <a:pt x="6061851" y="1542856"/>
                  </a:moveTo>
                  <a:lnTo>
                    <a:pt x="124460" y="1542856"/>
                  </a:lnTo>
                  <a:cubicBezTo>
                    <a:pt x="55880" y="1542856"/>
                    <a:pt x="0" y="1486976"/>
                    <a:pt x="0" y="14183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418396"/>
                  </a:lnTo>
                  <a:cubicBezTo>
                    <a:pt x="6186311" y="1486976"/>
                    <a:pt x="6130431" y="1542856"/>
                    <a:pt x="6061851" y="1542856"/>
                  </a:cubicBezTo>
                  <a:close/>
                </a:path>
              </a:pathLst>
            </a:custGeom>
            <a:solidFill>
              <a:srgbClr val="00878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8934" y="4396791"/>
            <a:ext cx="4540166" cy="3624809"/>
            <a:chOff x="0" y="0"/>
            <a:chExt cx="1535809" cy="1226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5810" cy="1226170"/>
            </a:xfrm>
            <a:custGeom>
              <a:avLst/>
              <a:gdLst/>
              <a:ahLst/>
              <a:cxnLst/>
              <a:rect r="r" b="b" t="t" l="l"/>
              <a:pathLst>
                <a:path h="1226170" w="1535810">
                  <a:moveTo>
                    <a:pt x="1411349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11350" y="0"/>
                  </a:lnTo>
                  <a:cubicBezTo>
                    <a:pt x="1479929" y="0"/>
                    <a:pt x="1535810" y="55880"/>
                    <a:pt x="1535810" y="124460"/>
                  </a:cubicBezTo>
                  <a:lnTo>
                    <a:pt x="1535810" y="1101710"/>
                  </a:lnTo>
                  <a:cubicBezTo>
                    <a:pt x="1535810" y="1170290"/>
                    <a:pt x="1479929" y="1226170"/>
                    <a:pt x="1411350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30902" y="4381693"/>
            <a:ext cx="4245862" cy="3624809"/>
            <a:chOff x="0" y="0"/>
            <a:chExt cx="1436255" cy="1226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6255" cy="1226170"/>
            </a:xfrm>
            <a:custGeom>
              <a:avLst/>
              <a:gdLst/>
              <a:ahLst/>
              <a:cxnLst/>
              <a:rect r="r" b="b" t="t" l="l"/>
              <a:pathLst>
                <a:path h="1226170" w="1436255">
                  <a:moveTo>
                    <a:pt x="1311794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11795" y="0"/>
                  </a:lnTo>
                  <a:cubicBezTo>
                    <a:pt x="1380375" y="0"/>
                    <a:pt x="1436255" y="55880"/>
                    <a:pt x="1436255" y="124460"/>
                  </a:cubicBezTo>
                  <a:lnTo>
                    <a:pt x="1436255" y="1101710"/>
                  </a:lnTo>
                  <a:cubicBezTo>
                    <a:pt x="1436255" y="1170290"/>
                    <a:pt x="1380375" y="1226170"/>
                    <a:pt x="1311795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00764" y="4543078"/>
            <a:ext cx="3894170" cy="3624809"/>
            <a:chOff x="0" y="0"/>
            <a:chExt cx="1317287" cy="1226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7287" cy="1226170"/>
            </a:xfrm>
            <a:custGeom>
              <a:avLst/>
              <a:gdLst/>
              <a:ahLst/>
              <a:cxnLst/>
              <a:rect r="r" b="b" t="t" l="l"/>
              <a:pathLst>
                <a:path h="1226170" w="1317287">
                  <a:moveTo>
                    <a:pt x="1192827" y="1226170"/>
                  </a:moveTo>
                  <a:lnTo>
                    <a:pt x="124460" y="1226170"/>
                  </a:lnTo>
                  <a:cubicBezTo>
                    <a:pt x="55880" y="1226170"/>
                    <a:pt x="0" y="1170290"/>
                    <a:pt x="0" y="1101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2827" y="0"/>
                  </a:lnTo>
                  <a:cubicBezTo>
                    <a:pt x="1261407" y="0"/>
                    <a:pt x="1317287" y="55880"/>
                    <a:pt x="1317287" y="124460"/>
                  </a:cubicBezTo>
                  <a:lnTo>
                    <a:pt x="1317287" y="1101710"/>
                  </a:lnTo>
                  <a:cubicBezTo>
                    <a:pt x="1317287" y="1170290"/>
                    <a:pt x="1261407" y="1226170"/>
                    <a:pt x="1192827" y="122617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10714712">
            <a:off x="15812763" y="-165707"/>
            <a:ext cx="2356658" cy="4114800"/>
          </a:xfrm>
          <a:custGeom>
            <a:avLst/>
            <a:gdLst/>
            <a:ahLst/>
            <a:cxnLst/>
            <a:rect r="r" b="b" t="t" l="l"/>
            <a:pathLst>
              <a:path h="4114800" w="2356658">
                <a:moveTo>
                  <a:pt x="0" y="0"/>
                </a:moveTo>
                <a:lnTo>
                  <a:pt x="2356658" y="0"/>
                </a:lnTo>
                <a:lnTo>
                  <a:pt x="23566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981963">
            <a:off x="-148153" y="-58635"/>
            <a:ext cx="3314853" cy="2912160"/>
          </a:xfrm>
          <a:custGeom>
            <a:avLst/>
            <a:gdLst/>
            <a:ahLst/>
            <a:cxnLst/>
            <a:rect r="r" b="b" t="t" l="l"/>
            <a:pathLst>
              <a:path h="2912160" w="3314853">
                <a:moveTo>
                  <a:pt x="0" y="0"/>
                </a:moveTo>
                <a:lnTo>
                  <a:pt x="3314853" y="0"/>
                </a:lnTo>
                <a:lnTo>
                  <a:pt x="3314853" y="2912160"/>
                </a:lnTo>
                <a:lnTo>
                  <a:pt x="0" y="291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81967" y="4052115"/>
            <a:ext cx="1535976" cy="1535976"/>
          </a:xfrm>
          <a:custGeom>
            <a:avLst/>
            <a:gdLst/>
            <a:ahLst/>
            <a:cxnLst/>
            <a:rect r="r" b="b" t="t" l="l"/>
            <a:pathLst>
              <a:path h="1535976" w="1535976">
                <a:moveTo>
                  <a:pt x="0" y="0"/>
                </a:moveTo>
                <a:lnTo>
                  <a:pt x="1535977" y="0"/>
                </a:lnTo>
                <a:lnTo>
                  <a:pt x="1535977" y="1535976"/>
                </a:lnTo>
                <a:lnTo>
                  <a:pt x="0" y="153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54640" y="3999272"/>
            <a:ext cx="1988797" cy="1641661"/>
          </a:xfrm>
          <a:custGeom>
            <a:avLst/>
            <a:gdLst/>
            <a:ahLst/>
            <a:cxnLst/>
            <a:rect r="r" b="b" t="t" l="l"/>
            <a:pathLst>
              <a:path h="1641661" w="1988797">
                <a:moveTo>
                  <a:pt x="0" y="0"/>
                </a:moveTo>
                <a:lnTo>
                  <a:pt x="1988797" y="0"/>
                </a:lnTo>
                <a:lnTo>
                  <a:pt x="1988797" y="1641662"/>
                </a:lnTo>
                <a:lnTo>
                  <a:pt x="0" y="1641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319234" y="2034794"/>
            <a:ext cx="11649531" cy="1203894"/>
            <a:chOff x="0" y="0"/>
            <a:chExt cx="15532708" cy="160519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15532708" cy="885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59"/>
                </a:lnSpc>
                <a:spcBef>
                  <a:spcPct val="0"/>
                </a:spcBef>
              </a:pPr>
              <a:r>
                <a:rPr lang="en-US" sz="4299">
                  <a:solidFill>
                    <a:srgbClr val="000000"/>
                  </a:solidFill>
                  <a:latin typeface="Now Bold"/>
                </a:rPr>
                <a:t>VISUALIZATION CHOICES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27037"/>
              <a:ext cx="15532708" cy="478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Now Bold"/>
                </a:rPr>
                <a:t>“More Charts, More Visualizations, and More Insights"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94413" y="5878788"/>
            <a:ext cx="39649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2 Bold"/>
              </a:rPr>
              <a:t>Scatter Plots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52432" y="5907363"/>
            <a:ext cx="3602802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Open Sans 1 Bold"/>
              </a:rPr>
              <a:t>Box Plots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50164" y="5907363"/>
            <a:ext cx="1995370" cy="324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31" spc="121">
                <a:solidFill>
                  <a:srgbClr val="000000"/>
                </a:solidFill>
                <a:latin typeface="Open Sans 1 Bold"/>
              </a:rPr>
              <a:t>Heatmaps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4413" y="6569198"/>
            <a:ext cx="4174240" cy="70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5535" indent="-217767" lvl="1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000000"/>
                </a:solidFill>
                <a:latin typeface="Open Sans 1 Bold"/>
              </a:rPr>
              <a:t>To identify correlational relationships and patterns.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53531" y="6578723"/>
            <a:ext cx="3791015" cy="104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169" indent="-215585" lvl="1">
              <a:lnSpc>
                <a:spcPts val="2795"/>
              </a:lnSpc>
              <a:buFont typeface="Arial"/>
              <a:buChar char="•"/>
            </a:pPr>
            <a:r>
              <a:rPr lang="en-US" sz="1997">
                <a:solidFill>
                  <a:srgbClr val="000000"/>
                </a:solidFill>
                <a:latin typeface="Open Sans 1 Bold"/>
              </a:rPr>
              <a:t>To display the distribution of data, and identify outliers.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43639" y="6569112"/>
            <a:ext cx="3647453" cy="70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4807" indent="-217404" lvl="1">
              <a:lnSpc>
                <a:spcPts val="2819"/>
              </a:lnSpc>
              <a:buFont typeface="Arial"/>
              <a:buChar char="•"/>
            </a:pPr>
            <a:r>
              <a:rPr lang="en-US" sz="2013">
                <a:solidFill>
                  <a:srgbClr val="000000"/>
                </a:solidFill>
                <a:latin typeface="Open Sans 1 Bold"/>
              </a:rPr>
              <a:t>Correlation between different factors.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656483" y="4103490"/>
            <a:ext cx="2624565" cy="1433226"/>
          </a:xfrm>
          <a:custGeom>
            <a:avLst/>
            <a:gdLst/>
            <a:ahLst/>
            <a:cxnLst/>
            <a:rect r="r" b="b" t="t" l="l"/>
            <a:pathLst>
              <a:path h="1433226" w="2624565">
                <a:moveTo>
                  <a:pt x="0" y="0"/>
                </a:moveTo>
                <a:lnTo>
                  <a:pt x="2624565" y="0"/>
                </a:lnTo>
                <a:lnTo>
                  <a:pt x="2624565" y="1433226"/>
                </a:lnTo>
                <a:lnTo>
                  <a:pt x="0" y="1433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667" t="0" r="-2667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DAF15Mgi3TQ</dc:identifier>
  <dcterms:modified xsi:type="dcterms:W3CDTF">2011-08-01T06:04:30Z</dcterms:modified>
  <cp:revision>1</cp:revision>
  <dc:title>Computisation and Visualisation- Draft V 0.1</dc:title>
</cp:coreProperties>
</file>